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等线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6E2"/>
    <a:srgbClr val="78CAEE"/>
    <a:srgbClr val="1EA6E3"/>
    <a:srgbClr val="01B891"/>
    <a:srgbClr val="FCC201"/>
    <a:srgbClr val="FBC201"/>
    <a:srgbClr val="404040"/>
    <a:srgbClr val="1EA7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1" autoAdjust="0"/>
  </p:normalViewPr>
  <p:slideViewPr>
    <p:cSldViewPr snapToGrid="0">
      <p:cViewPr varScale="1">
        <p:scale>
          <a:sx n="65" d="100"/>
          <a:sy n="65" d="100"/>
        </p:scale>
        <p:origin x="-834" y="-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5936-2587-4F7D-ABDF-5CFE3665CF35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1CBC-2EAB-41EA-ADB7-CA2724EAE2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2374-1868-49C9-BC4E-37788CE09F59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EA91-8B8B-4427-838C-0F1C955D5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A25B-A472-491D-A40D-504423099E20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D60C-9425-46AA-BADD-C7924F68B7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8260-8EA6-4ED4-BD6E-0F84749EBD99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24F8-9021-44A8-920C-81DBE1D3A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59A7-9893-4C8C-B022-E885E1DB5C47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A9DC-6B79-4715-8EA8-D19D99784D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DF49-C9A1-4587-B96B-7193BEBC3866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5B9A-2B71-4E16-9EBE-4F9620D06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4EBC-9780-4463-9EA5-CAF4056C208A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0431-5AFC-4AB8-8169-9AF8929680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80E3-1E47-4F19-97AF-86C5BFC54F5D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4422-2FEA-4968-A348-4E16F9644C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8D03-6F67-4EAC-93E8-C92E3AEAC9EF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5128-EE21-4852-9DFD-6754B9D74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7041-FF38-41F4-9930-41434E880AF7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56A7-7854-468D-957E-1899EA0B3D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400E-A661-462B-85B9-B0BBF433C1D5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1591-925C-4506-9C79-890AD326E5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B1EF85-9275-475F-820B-92B35D609C2A}" type="datetimeFigureOut">
              <a:rPr lang="zh-CN" altLang="en-US"/>
              <a:pPr>
                <a:defRPr/>
              </a:pPr>
              <a:t>2016-9-22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46048C-8F33-44B8-A34F-CC3F65A391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5129213"/>
            <a:ext cx="12192000" cy="1728787"/>
          </a:xfrm>
          <a:prstGeom prst="rect">
            <a:avLst/>
          </a:prstGeom>
          <a:solidFill>
            <a:srgbClr val="15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 rot="16200000">
            <a:off x="5158581" y="-732631"/>
            <a:ext cx="1874838" cy="12192000"/>
          </a:xfrm>
          <a:prstGeom prst="parallelogram">
            <a:avLst>
              <a:gd name="adj" fmla="val 5691"/>
            </a:avLst>
          </a:prstGeom>
          <a:solidFill>
            <a:srgbClr val="188DC2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rot="16200000" flipH="1">
            <a:off x="4745037" y="-1927224"/>
            <a:ext cx="2701925" cy="12192000"/>
          </a:xfrm>
          <a:prstGeom prst="parallelogram">
            <a:avLst>
              <a:gd name="adj" fmla="val 4934"/>
            </a:avLst>
          </a:prstGeom>
          <a:solidFill>
            <a:srgbClr val="1A9AD4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 rot="16200000">
            <a:off x="5159375" y="-2170112"/>
            <a:ext cx="1873250" cy="12192000"/>
          </a:xfrm>
          <a:prstGeom prst="parallelogram">
            <a:avLst>
              <a:gd name="adj" fmla="val 16870"/>
            </a:avLst>
          </a:prstGeom>
          <a:solidFill>
            <a:srgbClr val="36B0E6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 rot="16200000">
            <a:off x="5158581" y="-4747418"/>
            <a:ext cx="1874837" cy="12192000"/>
          </a:xfrm>
          <a:prstGeom prst="parallelogram">
            <a:avLst/>
          </a:prstGeom>
          <a:solidFill>
            <a:srgbClr val="78CAEE"/>
          </a:solidFill>
          <a:ln>
            <a:noFill/>
          </a:ln>
          <a:effectLst>
            <a:outerShdw blurRad="635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344613"/>
            <a:ext cx="12192000" cy="2640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127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596900" dist="4064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92150" y="2100263"/>
            <a:ext cx="67849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1" name="文本框 21"/>
          <p:cNvSpPr txBox="1">
            <a:spLocks noChangeArrowheads="1"/>
          </p:cNvSpPr>
          <p:nvPr/>
        </p:nvSpPr>
        <p:spPr bwMode="auto">
          <a:xfrm>
            <a:off x="692150" y="15779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幼圆"/>
                <a:ea typeface="幼圆"/>
                <a:cs typeface="幼圆"/>
              </a:rPr>
              <a:t>公安处 </a:t>
            </a:r>
            <a:r>
              <a:rPr lang="en-US" altLang="zh-CN" sz="2400">
                <a:latin typeface="幼圆"/>
                <a:ea typeface="幼圆"/>
                <a:cs typeface="幼圆"/>
              </a:rPr>
              <a:t>|  </a:t>
            </a:r>
            <a:r>
              <a:rPr lang="zh-CN" altLang="en-US" sz="2400">
                <a:latin typeface="幼圆"/>
                <a:ea typeface="幼圆"/>
                <a:cs typeface="幼圆"/>
              </a:rPr>
              <a:t>薛景心</a:t>
            </a:r>
          </a:p>
        </p:txBody>
      </p:sp>
      <p:sp>
        <p:nvSpPr>
          <p:cNvPr id="13322" name="文本框 22"/>
          <p:cNvSpPr txBox="1">
            <a:spLocks noChangeArrowheads="1"/>
          </p:cNvSpPr>
          <p:nvPr/>
        </p:nvSpPr>
        <p:spPr bwMode="auto">
          <a:xfrm>
            <a:off x="615950" y="2114550"/>
            <a:ext cx="8737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>
                <a:solidFill>
                  <a:srgbClr val="1DA7E3"/>
                </a:solidFill>
                <a:latin typeface="黑体" pitchFamily="2" charset="-122"/>
                <a:ea typeface="黑体" pitchFamily="2" charset="-122"/>
              </a:rPr>
              <a:t>新学期工作会讲话精神</a:t>
            </a:r>
          </a:p>
        </p:txBody>
      </p:sp>
      <p:sp>
        <p:nvSpPr>
          <p:cNvPr id="13323" name="文本框 23"/>
          <p:cNvSpPr txBox="1">
            <a:spLocks noChangeArrowheads="1"/>
          </p:cNvSpPr>
          <p:nvPr/>
        </p:nvSpPr>
        <p:spPr bwMode="auto">
          <a:xfrm>
            <a:off x="692150" y="3065463"/>
            <a:ext cx="786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黑体" pitchFamily="2" charset="-122"/>
                <a:ea typeface="黑体" pitchFamily="2" charset="-122"/>
              </a:rPr>
              <a:t>XIN XUE QI GONG ZUO HUI JIANG HUA JING SHEN</a:t>
            </a:r>
            <a:endParaRPr lang="zh-CN" altLang="en-US" sz="24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86950" y="3286125"/>
            <a:ext cx="2076450" cy="458788"/>
          </a:xfrm>
          <a:prstGeom prst="rect">
            <a:avLst/>
          </a:prstGeom>
          <a:noFill/>
          <a:ln w="38100">
            <a:solidFill>
              <a:srgbClr val="18A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18A4E2"/>
                </a:solidFill>
              </a:rPr>
              <a:t>中国石油大学（华东）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77787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用价值的力量提振做好当前工作的精气神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0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388938" y="1181100"/>
            <a:ext cx="3519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强化精神推动力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45250"/>
            <a:ext cx="12192000" cy="412750"/>
          </a:xfrm>
          <a:prstGeom prst="rect">
            <a:avLst/>
          </a:prstGeom>
          <a:solidFill>
            <a:srgbClr val="1D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8" name="Group 43"/>
          <p:cNvGrpSpPr>
            <a:grpSpLocks/>
          </p:cNvGrpSpPr>
          <p:nvPr/>
        </p:nvGrpSpPr>
        <p:grpSpPr bwMode="auto">
          <a:xfrm>
            <a:off x="4570413" y="2301875"/>
            <a:ext cx="2968625" cy="3571875"/>
            <a:chOff x="2517" y="1298"/>
            <a:chExt cx="1658" cy="1994"/>
          </a:xfrm>
        </p:grpSpPr>
        <p:sp>
          <p:nvSpPr>
            <p:cNvPr id="22561" name="Oval 32"/>
            <p:cNvSpPr>
              <a:spLocks noChangeArrowheads="1"/>
            </p:cNvSpPr>
            <p:nvPr/>
          </p:nvSpPr>
          <p:spPr bwMode="auto">
            <a:xfrm>
              <a:off x="2607" y="2954"/>
              <a:ext cx="1407" cy="3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1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4000" b="1" baseline="-25000">
                <a:ea typeface="宋体" charset="-122"/>
              </a:endParaRPr>
            </a:p>
          </p:txBody>
        </p:sp>
        <p:pic>
          <p:nvPicPr>
            <p:cNvPr id="22562" name="Picture 33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5" y="2421"/>
              <a:ext cx="15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3" name="Freeform 34"/>
            <p:cNvSpPr>
              <a:spLocks/>
            </p:cNvSpPr>
            <p:nvPr/>
          </p:nvSpPr>
          <p:spPr bwMode="auto">
            <a:xfrm>
              <a:off x="2517" y="1298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35"/>
            <p:cNvSpPr>
              <a:spLocks/>
            </p:cNvSpPr>
            <p:nvPr/>
          </p:nvSpPr>
          <p:spPr bwMode="auto">
            <a:xfrm>
              <a:off x="2517" y="1298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60001"/>
                  </a:srgbClr>
                </a:gs>
                <a:gs pos="100000">
                  <a:srgbClr val="858585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36"/>
            <p:cNvSpPr>
              <a:spLocks/>
            </p:cNvSpPr>
            <p:nvPr/>
          </p:nvSpPr>
          <p:spPr bwMode="auto">
            <a:xfrm>
              <a:off x="2607" y="1321"/>
              <a:ext cx="1554" cy="1492"/>
            </a:xfrm>
            <a:custGeom>
              <a:avLst/>
              <a:gdLst>
                <a:gd name="T0" fmla="*/ 3677 w 964"/>
                <a:gd name="T1" fmla="*/ 0 h 926"/>
                <a:gd name="T2" fmla="*/ 3677 w 964"/>
                <a:gd name="T3" fmla="*/ 0 h 926"/>
                <a:gd name="T4" fmla="*/ 3677 w 964"/>
                <a:gd name="T5" fmla="*/ 0 h 926"/>
                <a:gd name="T6" fmla="*/ 268 w 964"/>
                <a:gd name="T7" fmla="*/ 0 h 926"/>
                <a:gd name="T8" fmla="*/ 268 w 964"/>
                <a:gd name="T9" fmla="*/ 0 h 926"/>
                <a:gd name="T10" fmla="*/ 200 w 964"/>
                <a:gd name="T11" fmla="*/ 8 h 926"/>
                <a:gd name="T12" fmla="*/ 135 w 964"/>
                <a:gd name="T13" fmla="*/ 26 h 926"/>
                <a:gd name="T14" fmla="*/ 68 w 964"/>
                <a:gd name="T15" fmla="*/ 50 h 926"/>
                <a:gd name="T16" fmla="*/ 16 w 964"/>
                <a:gd name="T17" fmla="*/ 84 h 926"/>
                <a:gd name="T18" fmla="*/ 0 w 964"/>
                <a:gd name="T19" fmla="*/ 102 h 926"/>
                <a:gd name="T20" fmla="*/ 3537 w 964"/>
                <a:gd name="T21" fmla="*/ 3873 h 926"/>
                <a:gd name="T22" fmla="*/ 3545 w 964"/>
                <a:gd name="T23" fmla="*/ 3857 h 926"/>
                <a:gd name="T24" fmla="*/ 3545 w 964"/>
                <a:gd name="T25" fmla="*/ 3857 h 926"/>
                <a:gd name="T26" fmla="*/ 3579 w 964"/>
                <a:gd name="T27" fmla="*/ 3806 h 926"/>
                <a:gd name="T28" fmla="*/ 3613 w 964"/>
                <a:gd name="T29" fmla="*/ 3756 h 926"/>
                <a:gd name="T30" fmla="*/ 3627 w 964"/>
                <a:gd name="T31" fmla="*/ 3696 h 926"/>
                <a:gd name="T32" fmla="*/ 3635 w 964"/>
                <a:gd name="T33" fmla="*/ 3640 h 926"/>
                <a:gd name="T34" fmla="*/ 3635 w 964"/>
                <a:gd name="T35" fmla="*/ 3640 h 926"/>
                <a:gd name="T36" fmla="*/ 4038 w 964"/>
                <a:gd name="T37" fmla="*/ 361 h 926"/>
                <a:gd name="T38" fmla="*/ 4022 w 964"/>
                <a:gd name="T39" fmla="*/ 361 h 926"/>
                <a:gd name="T40" fmla="*/ 4038 w 964"/>
                <a:gd name="T41" fmla="*/ 361 h 926"/>
                <a:gd name="T42" fmla="*/ 4038 w 964"/>
                <a:gd name="T43" fmla="*/ 361 h 926"/>
                <a:gd name="T44" fmla="*/ 4038 w 964"/>
                <a:gd name="T45" fmla="*/ 327 h 926"/>
                <a:gd name="T46" fmla="*/ 4038 w 964"/>
                <a:gd name="T47" fmla="*/ 327 h 926"/>
                <a:gd name="T48" fmla="*/ 4030 w 964"/>
                <a:gd name="T49" fmla="*/ 259 h 926"/>
                <a:gd name="T50" fmla="*/ 4012 w 964"/>
                <a:gd name="T51" fmla="*/ 200 h 926"/>
                <a:gd name="T52" fmla="*/ 3978 w 964"/>
                <a:gd name="T53" fmla="*/ 143 h 926"/>
                <a:gd name="T54" fmla="*/ 3937 w 964"/>
                <a:gd name="T55" fmla="*/ 90 h 926"/>
                <a:gd name="T56" fmla="*/ 3937 w 964"/>
                <a:gd name="T57" fmla="*/ 90 h 926"/>
                <a:gd name="T58" fmla="*/ 3880 w 964"/>
                <a:gd name="T59" fmla="*/ 60 h 926"/>
                <a:gd name="T60" fmla="*/ 3821 w 964"/>
                <a:gd name="T61" fmla="*/ 26 h 926"/>
                <a:gd name="T62" fmla="*/ 3753 w 964"/>
                <a:gd name="T63" fmla="*/ 8 h 926"/>
                <a:gd name="T64" fmla="*/ 3677 w 964"/>
                <a:gd name="T65" fmla="*/ 0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4"/>
                <a:gd name="T100" fmla="*/ 0 h 926"/>
                <a:gd name="T101" fmla="*/ 964 w 96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4" h="926">
                  <a:moveTo>
                    <a:pt x="878" y="0"/>
                  </a:moveTo>
                  <a:lnTo>
                    <a:pt x="8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6" y="1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44" y="926"/>
                  </a:lnTo>
                  <a:lnTo>
                    <a:pt x="846" y="922"/>
                  </a:lnTo>
                  <a:lnTo>
                    <a:pt x="854" y="910"/>
                  </a:lnTo>
                  <a:lnTo>
                    <a:pt x="862" y="898"/>
                  </a:lnTo>
                  <a:lnTo>
                    <a:pt x="866" y="884"/>
                  </a:lnTo>
                  <a:lnTo>
                    <a:pt x="868" y="870"/>
                  </a:lnTo>
                  <a:lnTo>
                    <a:pt x="964" y="86"/>
                  </a:lnTo>
                  <a:lnTo>
                    <a:pt x="960" y="86"/>
                  </a:lnTo>
                  <a:lnTo>
                    <a:pt x="964" y="86"/>
                  </a:lnTo>
                  <a:lnTo>
                    <a:pt x="964" y="78"/>
                  </a:lnTo>
                  <a:lnTo>
                    <a:pt x="962" y="62"/>
                  </a:lnTo>
                  <a:lnTo>
                    <a:pt x="958" y="48"/>
                  </a:lnTo>
                  <a:lnTo>
                    <a:pt x="950" y="34"/>
                  </a:lnTo>
                  <a:lnTo>
                    <a:pt x="940" y="22"/>
                  </a:lnTo>
                  <a:lnTo>
                    <a:pt x="926" y="14"/>
                  </a:lnTo>
                  <a:lnTo>
                    <a:pt x="912" y="6"/>
                  </a:lnTo>
                  <a:lnTo>
                    <a:pt x="896" y="2"/>
                  </a:lnTo>
                  <a:lnTo>
                    <a:pt x="878" y="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37"/>
            <p:cNvSpPr>
              <a:spLocks/>
            </p:cNvSpPr>
            <p:nvPr/>
          </p:nvSpPr>
          <p:spPr bwMode="auto">
            <a:xfrm>
              <a:off x="2584" y="2523"/>
              <a:ext cx="1520" cy="596"/>
            </a:xfrm>
            <a:custGeom>
              <a:avLst/>
              <a:gdLst>
                <a:gd name="T0" fmla="*/ 4168 w 918"/>
                <a:gd name="T1" fmla="*/ 0 h 360"/>
                <a:gd name="T2" fmla="*/ 0 w 918"/>
                <a:gd name="T3" fmla="*/ 0 h 360"/>
                <a:gd name="T4" fmla="*/ 0 w 918"/>
                <a:gd name="T5" fmla="*/ 0 h 360"/>
                <a:gd name="T6" fmla="*/ 71 w 918"/>
                <a:gd name="T7" fmla="*/ 624 h 360"/>
                <a:gd name="T8" fmla="*/ 1017 w 918"/>
                <a:gd name="T9" fmla="*/ 624 h 360"/>
                <a:gd name="T10" fmla="*/ 1480 w 918"/>
                <a:gd name="T11" fmla="*/ 1099 h 360"/>
                <a:gd name="T12" fmla="*/ 2007 w 918"/>
                <a:gd name="T13" fmla="*/ 1634 h 360"/>
                <a:gd name="T14" fmla="*/ 2542 w 918"/>
                <a:gd name="T15" fmla="*/ 1099 h 360"/>
                <a:gd name="T16" fmla="*/ 3005 w 918"/>
                <a:gd name="T17" fmla="*/ 624 h 360"/>
                <a:gd name="T18" fmla="*/ 4085 w 918"/>
                <a:gd name="T19" fmla="*/ 624 h 360"/>
                <a:gd name="T20" fmla="*/ 4085 w 918"/>
                <a:gd name="T21" fmla="*/ 624 h 360"/>
                <a:gd name="T22" fmla="*/ 4168 w 918"/>
                <a:gd name="T23" fmla="*/ 0 h 360"/>
                <a:gd name="T24" fmla="*/ 4168 w 918"/>
                <a:gd name="T25" fmla="*/ 0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360"/>
                <a:gd name="T41" fmla="*/ 918 w 918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360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Text Box 38"/>
            <p:cNvSpPr txBox="1">
              <a:spLocks noChangeArrowheads="1"/>
            </p:cNvSpPr>
            <p:nvPr/>
          </p:nvSpPr>
          <p:spPr bwMode="auto">
            <a:xfrm>
              <a:off x="2665" y="1364"/>
              <a:ext cx="1367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改革创新</a:t>
              </a:r>
            </a:p>
          </p:txBody>
        </p:sp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2782" y="2523"/>
              <a:ext cx="115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黑体" pitchFamily="2" charset="-122"/>
                </a:rPr>
                <a:t>践行时代精神</a:t>
              </a:r>
              <a:endParaRPr lang="en-US" altLang="zh-CN" sz="2000" b="1">
                <a:solidFill>
                  <a:schemeClr val="bg1"/>
                </a:solidFill>
                <a:ea typeface="黑体" pitchFamily="2" charset="-122"/>
              </a:endParaRPr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2698" y="1842"/>
              <a:ext cx="1292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着力培育创新文化，建立有利于创新的评价、激励机制。</a:t>
              </a:r>
              <a:endPara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70" name="Line 41"/>
            <p:cNvSpPr>
              <a:spLocks noChangeShapeType="1"/>
            </p:cNvSpPr>
            <p:nvPr/>
          </p:nvSpPr>
          <p:spPr bwMode="auto">
            <a:xfrm>
              <a:off x="2698" y="1820"/>
              <a:ext cx="13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Line 42"/>
            <p:cNvSpPr>
              <a:spLocks noChangeShapeType="1"/>
            </p:cNvSpPr>
            <p:nvPr/>
          </p:nvSpPr>
          <p:spPr bwMode="auto">
            <a:xfrm>
              <a:off x="2766" y="2409"/>
              <a:ext cx="11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0" name="Group 45"/>
          <p:cNvGrpSpPr>
            <a:grpSpLocks/>
          </p:cNvGrpSpPr>
          <p:nvPr/>
        </p:nvGrpSpPr>
        <p:grpSpPr bwMode="auto">
          <a:xfrm>
            <a:off x="612775" y="2298700"/>
            <a:ext cx="2968625" cy="3575050"/>
            <a:chOff x="904" y="1661"/>
            <a:chExt cx="1658" cy="1996"/>
          </a:xfrm>
        </p:grpSpPr>
        <p:sp>
          <p:nvSpPr>
            <p:cNvPr id="22549" name="Oval 29"/>
            <p:cNvSpPr>
              <a:spLocks noChangeArrowheads="1"/>
            </p:cNvSpPr>
            <p:nvPr/>
          </p:nvSpPr>
          <p:spPr bwMode="auto">
            <a:xfrm>
              <a:off x="994" y="3319"/>
              <a:ext cx="1407" cy="3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1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4000" b="1" baseline="-25000">
                <a:ea typeface="宋体" charset="-122"/>
              </a:endParaRPr>
            </a:p>
          </p:txBody>
        </p:sp>
        <p:pic>
          <p:nvPicPr>
            <p:cNvPr id="22550" name="Picture 21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2" y="2786"/>
              <a:ext cx="15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Freeform 8"/>
            <p:cNvSpPr>
              <a:spLocks/>
            </p:cNvSpPr>
            <p:nvPr/>
          </p:nvSpPr>
          <p:spPr bwMode="auto">
            <a:xfrm>
              <a:off x="904" y="1663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19"/>
            <p:cNvSpPr>
              <a:spLocks/>
            </p:cNvSpPr>
            <p:nvPr/>
          </p:nvSpPr>
          <p:spPr bwMode="auto">
            <a:xfrm>
              <a:off x="904" y="1661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0001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14"/>
            <p:cNvSpPr>
              <a:spLocks/>
            </p:cNvSpPr>
            <p:nvPr/>
          </p:nvSpPr>
          <p:spPr bwMode="auto">
            <a:xfrm>
              <a:off x="994" y="1686"/>
              <a:ext cx="1554" cy="1492"/>
            </a:xfrm>
            <a:custGeom>
              <a:avLst/>
              <a:gdLst>
                <a:gd name="T0" fmla="*/ 3677 w 964"/>
                <a:gd name="T1" fmla="*/ 0 h 926"/>
                <a:gd name="T2" fmla="*/ 3677 w 964"/>
                <a:gd name="T3" fmla="*/ 0 h 926"/>
                <a:gd name="T4" fmla="*/ 3677 w 964"/>
                <a:gd name="T5" fmla="*/ 0 h 926"/>
                <a:gd name="T6" fmla="*/ 268 w 964"/>
                <a:gd name="T7" fmla="*/ 0 h 926"/>
                <a:gd name="T8" fmla="*/ 268 w 964"/>
                <a:gd name="T9" fmla="*/ 0 h 926"/>
                <a:gd name="T10" fmla="*/ 200 w 964"/>
                <a:gd name="T11" fmla="*/ 8 h 926"/>
                <a:gd name="T12" fmla="*/ 135 w 964"/>
                <a:gd name="T13" fmla="*/ 26 h 926"/>
                <a:gd name="T14" fmla="*/ 68 w 964"/>
                <a:gd name="T15" fmla="*/ 50 h 926"/>
                <a:gd name="T16" fmla="*/ 16 w 964"/>
                <a:gd name="T17" fmla="*/ 84 h 926"/>
                <a:gd name="T18" fmla="*/ 0 w 964"/>
                <a:gd name="T19" fmla="*/ 102 h 926"/>
                <a:gd name="T20" fmla="*/ 3537 w 964"/>
                <a:gd name="T21" fmla="*/ 3873 h 926"/>
                <a:gd name="T22" fmla="*/ 3545 w 964"/>
                <a:gd name="T23" fmla="*/ 3857 h 926"/>
                <a:gd name="T24" fmla="*/ 3545 w 964"/>
                <a:gd name="T25" fmla="*/ 3857 h 926"/>
                <a:gd name="T26" fmla="*/ 3579 w 964"/>
                <a:gd name="T27" fmla="*/ 3806 h 926"/>
                <a:gd name="T28" fmla="*/ 3613 w 964"/>
                <a:gd name="T29" fmla="*/ 3756 h 926"/>
                <a:gd name="T30" fmla="*/ 3627 w 964"/>
                <a:gd name="T31" fmla="*/ 3696 h 926"/>
                <a:gd name="T32" fmla="*/ 3635 w 964"/>
                <a:gd name="T33" fmla="*/ 3640 h 926"/>
                <a:gd name="T34" fmla="*/ 3635 w 964"/>
                <a:gd name="T35" fmla="*/ 3640 h 926"/>
                <a:gd name="T36" fmla="*/ 4038 w 964"/>
                <a:gd name="T37" fmla="*/ 361 h 926"/>
                <a:gd name="T38" fmla="*/ 4022 w 964"/>
                <a:gd name="T39" fmla="*/ 361 h 926"/>
                <a:gd name="T40" fmla="*/ 4038 w 964"/>
                <a:gd name="T41" fmla="*/ 361 h 926"/>
                <a:gd name="T42" fmla="*/ 4038 w 964"/>
                <a:gd name="T43" fmla="*/ 361 h 926"/>
                <a:gd name="T44" fmla="*/ 4038 w 964"/>
                <a:gd name="T45" fmla="*/ 327 h 926"/>
                <a:gd name="T46" fmla="*/ 4038 w 964"/>
                <a:gd name="T47" fmla="*/ 327 h 926"/>
                <a:gd name="T48" fmla="*/ 4030 w 964"/>
                <a:gd name="T49" fmla="*/ 259 h 926"/>
                <a:gd name="T50" fmla="*/ 4012 w 964"/>
                <a:gd name="T51" fmla="*/ 200 h 926"/>
                <a:gd name="T52" fmla="*/ 3978 w 964"/>
                <a:gd name="T53" fmla="*/ 143 h 926"/>
                <a:gd name="T54" fmla="*/ 3937 w 964"/>
                <a:gd name="T55" fmla="*/ 90 h 926"/>
                <a:gd name="T56" fmla="*/ 3937 w 964"/>
                <a:gd name="T57" fmla="*/ 90 h 926"/>
                <a:gd name="T58" fmla="*/ 3880 w 964"/>
                <a:gd name="T59" fmla="*/ 60 h 926"/>
                <a:gd name="T60" fmla="*/ 3821 w 964"/>
                <a:gd name="T61" fmla="*/ 26 h 926"/>
                <a:gd name="T62" fmla="*/ 3753 w 964"/>
                <a:gd name="T63" fmla="*/ 8 h 926"/>
                <a:gd name="T64" fmla="*/ 3677 w 964"/>
                <a:gd name="T65" fmla="*/ 0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4"/>
                <a:gd name="T100" fmla="*/ 0 h 926"/>
                <a:gd name="T101" fmla="*/ 964 w 96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4" h="926">
                  <a:moveTo>
                    <a:pt x="878" y="0"/>
                  </a:moveTo>
                  <a:lnTo>
                    <a:pt x="8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6" y="1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44" y="926"/>
                  </a:lnTo>
                  <a:lnTo>
                    <a:pt x="846" y="922"/>
                  </a:lnTo>
                  <a:lnTo>
                    <a:pt x="854" y="910"/>
                  </a:lnTo>
                  <a:lnTo>
                    <a:pt x="862" y="898"/>
                  </a:lnTo>
                  <a:lnTo>
                    <a:pt x="866" y="884"/>
                  </a:lnTo>
                  <a:lnTo>
                    <a:pt x="868" y="870"/>
                  </a:lnTo>
                  <a:lnTo>
                    <a:pt x="964" y="86"/>
                  </a:lnTo>
                  <a:lnTo>
                    <a:pt x="960" y="86"/>
                  </a:lnTo>
                  <a:lnTo>
                    <a:pt x="964" y="86"/>
                  </a:lnTo>
                  <a:lnTo>
                    <a:pt x="964" y="78"/>
                  </a:lnTo>
                  <a:lnTo>
                    <a:pt x="962" y="62"/>
                  </a:lnTo>
                  <a:lnTo>
                    <a:pt x="958" y="48"/>
                  </a:lnTo>
                  <a:lnTo>
                    <a:pt x="950" y="34"/>
                  </a:lnTo>
                  <a:lnTo>
                    <a:pt x="940" y="22"/>
                  </a:lnTo>
                  <a:lnTo>
                    <a:pt x="926" y="14"/>
                  </a:lnTo>
                  <a:lnTo>
                    <a:pt x="912" y="6"/>
                  </a:lnTo>
                  <a:lnTo>
                    <a:pt x="896" y="2"/>
                  </a:lnTo>
                  <a:lnTo>
                    <a:pt x="878" y="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18"/>
            <p:cNvSpPr>
              <a:spLocks/>
            </p:cNvSpPr>
            <p:nvPr/>
          </p:nvSpPr>
          <p:spPr bwMode="auto">
            <a:xfrm>
              <a:off x="971" y="2888"/>
              <a:ext cx="1520" cy="596"/>
            </a:xfrm>
            <a:custGeom>
              <a:avLst/>
              <a:gdLst>
                <a:gd name="T0" fmla="*/ 4168 w 918"/>
                <a:gd name="T1" fmla="*/ 0 h 360"/>
                <a:gd name="T2" fmla="*/ 0 w 918"/>
                <a:gd name="T3" fmla="*/ 0 h 360"/>
                <a:gd name="T4" fmla="*/ 0 w 918"/>
                <a:gd name="T5" fmla="*/ 0 h 360"/>
                <a:gd name="T6" fmla="*/ 71 w 918"/>
                <a:gd name="T7" fmla="*/ 624 h 360"/>
                <a:gd name="T8" fmla="*/ 1017 w 918"/>
                <a:gd name="T9" fmla="*/ 624 h 360"/>
                <a:gd name="T10" fmla="*/ 1480 w 918"/>
                <a:gd name="T11" fmla="*/ 1099 h 360"/>
                <a:gd name="T12" fmla="*/ 2007 w 918"/>
                <a:gd name="T13" fmla="*/ 1634 h 360"/>
                <a:gd name="T14" fmla="*/ 2542 w 918"/>
                <a:gd name="T15" fmla="*/ 1099 h 360"/>
                <a:gd name="T16" fmla="*/ 3005 w 918"/>
                <a:gd name="T17" fmla="*/ 624 h 360"/>
                <a:gd name="T18" fmla="*/ 4085 w 918"/>
                <a:gd name="T19" fmla="*/ 624 h 360"/>
                <a:gd name="T20" fmla="*/ 4085 w 918"/>
                <a:gd name="T21" fmla="*/ 624 h 360"/>
                <a:gd name="T22" fmla="*/ 4168 w 918"/>
                <a:gd name="T23" fmla="*/ 0 h 360"/>
                <a:gd name="T24" fmla="*/ 4168 w 918"/>
                <a:gd name="T25" fmla="*/ 0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360"/>
                <a:gd name="T41" fmla="*/ 918 w 918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360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Text Box 24"/>
            <p:cNvSpPr txBox="1">
              <a:spLocks noChangeArrowheads="1"/>
            </p:cNvSpPr>
            <p:nvPr/>
          </p:nvSpPr>
          <p:spPr bwMode="auto">
            <a:xfrm>
              <a:off x="1059" y="1737"/>
              <a:ext cx="1367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爱国主义</a:t>
              </a:r>
              <a:endParaRPr lang="zh-CN" altLang="en-US" sz="4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6" name="Rectangle 26"/>
            <p:cNvSpPr>
              <a:spLocks noChangeArrowheads="1"/>
            </p:cNvSpPr>
            <p:nvPr/>
          </p:nvSpPr>
          <p:spPr bwMode="auto">
            <a:xfrm>
              <a:off x="1085" y="2207"/>
              <a:ext cx="1292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爱国之心、报国之志可以转化为具体、实在的行动。</a:t>
              </a:r>
              <a:endPara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>
              <a:off x="1085" y="2185"/>
              <a:ext cx="13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>
              <a:off x="1153" y="2774"/>
              <a:ext cx="11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44"/>
            <p:cNvSpPr>
              <a:spLocks/>
            </p:cNvSpPr>
            <p:nvPr/>
          </p:nvSpPr>
          <p:spPr bwMode="auto">
            <a:xfrm>
              <a:off x="969" y="2889"/>
              <a:ext cx="1520" cy="596"/>
            </a:xfrm>
            <a:custGeom>
              <a:avLst/>
              <a:gdLst>
                <a:gd name="T0" fmla="*/ 4168 w 918"/>
                <a:gd name="T1" fmla="*/ 0 h 360"/>
                <a:gd name="T2" fmla="*/ 0 w 918"/>
                <a:gd name="T3" fmla="*/ 0 h 360"/>
                <a:gd name="T4" fmla="*/ 0 w 918"/>
                <a:gd name="T5" fmla="*/ 0 h 360"/>
                <a:gd name="T6" fmla="*/ 71 w 918"/>
                <a:gd name="T7" fmla="*/ 624 h 360"/>
                <a:gd name="T8" fmla="*/ 1017 w 918"/>
                <a:gd name="T9" fmla="*/ 624 h 360"/>
                <a:gd name="T10" fmla="*/ 1480 w 918"/>
                <a:gd name="T11" fmla="*/ 1099 h 360"/>
                <a:gd name="T12" fmla="*/ 2007 w 918"/>
                <a:gd name="T13" fmla="*/ 1634 h 360"/>
                <a:gd name="T14" fmla="*/ 2542 w 918"/>
                <a:gd name="T15" fmla="*/ 1099 h 360"/>
                <a:gd name="T16" fmla="*/ 3005 w 918"/>
                <a:gd name="T17" fmla="*/ 624 h 360"/>
                <a:gd name="T18" fmla="*/ 4085 w 918"/>
                <a:gd name="T19" fmla="*/ 624 h 360"/>
                <a:gd name="T20" fmla="*/ 4085 w 918"/>
                <a:gd name="T21" fmla="*/ 624 h 360"/>
                <a:gd name="T22" fmla="*/ 4168 w 918"/>
                <a:gd name="T23" fmla="*/ 0 h 360"/>
                <a:gd name="T24" fmla="*/ 4168 w 918"/>
                <a:gd name="T25" fmla="*/ 0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360"/>
                <a:gd name="T41" fmla="*/ 918 w 918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360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alpha val="57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162" y="2893"/>
              <a:ext cx="113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黑体" pitchFamily="2" charset="-122"/>
                </a:rPr>
                <a:t>弘扬民族精神</a:t>
              </a:r>
              <a:endParaRPr lang="en-US" altLang="zh-CN" sz="2000" b="1">
                <a:solidFill>
                  <a:schemeClr val="bg1"/>
                </a:solidFill>
                <a:ea typeface="黑体" pitchFamily="2" charset="-122"/>
              </a:endParaRPr>
            </a:p>
          </p:txBody>
        </p:sp>
      </p:grpSp>
      <p:grpSp>
        <p:nvGrpSpPr>
          <p:cNvPr id="203" name="Group 45"/>
          <p:cNvGrpSpPr>
            <a:grpSpLocks/>
          </p:cNvGrpSpPr>
          <p:nvPr/>
        </p:nvGrpSpPr>
        <p:grpSpPr bwMode="auto">
          <a:xfrm>
            <a:off x="8529638" y="2293938"/>
            <a:ext cx="2968625" cy="3575050"/>
            <a:chOff x="904" y="1661"/>
            <a:chExt cx="1658" cy="1996"/>
          </a:xfrm>
        </p:grpSpPr>
        <p:sp>
          <p:nvSpPr>
            <p:cNvPr id="22537" name="Oval 29"/>
            <p:cNvSpPr>
              <a:spLocks noChangeArrowheads="1"/>
            </p:cNvSpPr>
            <p:nvPr/>
          </p:nvSpPr>
          <p:spPr bwMode="auto">
            <a:xfrm>
              <a:off x="994" y="3319"/>
              <a:ext cx="1407" cy="3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1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4000" b="1" baseline="-25000">
                <a:ea typeface="宋体" charset="-122"/>
              </a:endParaRPr>
            </a:p>
          </p:txBody>
        </p:sp>
        <p:pic>
          <p:nvPicPr>
            <p:cNvPr id="22538" name="Picture 21" descr="未标题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2" y="2786"/>
              <a:ext cx="15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904" y="1663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Freeform 19"/>
            <p:cNvSpPr>
              <a:spLocks/>
            </p:cNvSpPr>
            <p:nvPr/>
          </p:nvSpPr>
          <p:spPr bwMode="auto">
            <a:xfrm>
              <a:off x="904" y="1661"/>
              <a:ext cx="1658" cy="1605"/>
            </a:xfrm>
            <a:custGeom>
              <a:avLst/>
              <a:gdLst>
                <a:gd name="T0" fmla="*/ 1497 w 1658"/>
                <a:gd name="T1" fmla="*/ 1467 h 1605"/>
                <a:gd name="T2" fmla="*/ 1497 w 1658"/>
                <a:gd name="T3" fmla="*/ 1467 h 1605"/>
                <a:gd name="T4" fmla="*/ 1494 w 1658"/>
                <a:gd name="T5" fmla="*/ 1494 h 1605"/>
                <a:gd name="T6" fmla="*/ 1484 w 1658"/>
                <a:gd name="T7" fmla="*/ 1520 h 1605"/>
                <a:gd name="T8" fmla="*/ 1467 w 1658"/>
                <a:gd name="T9" fmla="*/ 1546 h 1605"/>
                <a:gd name="T10" fmla="*/ 1451 w 1658"/>
                <a:gd name="T11" fmla="*/ 1566 h 1605"/>
                <a:gd name="T12" fmla="*/ 1431 w 1658"/>
                <a:gd name="T13" fmla="*/ 1582 h 1605"/>
                <a:gd name="T14" fmla="*/ 1408 w 1658"/>
                <a:gd name="T15" fmla="*/ 1596 h 1605"/>
                <a:gd name="T16" fmla="*/ 1385 w 1658"/>
                <a:gd name="T17" fmla="*/ 1602 h 1605"/>
                <a:gd name="T18" fmla="*/ 1362 w 1658"/>
                <a:gd name="T19" fmla="*/ 1605 h 1605"/>
                <a:gd name="T20" fmla="*/ 1362 w 1658"/>
                <a:gd name="T21" fmla="*/ 1605 h 1605"/>
                <a:gd name="T22" fmla="*/ 299 w 1658"/>
                <a:gd name="T23" fmla="*/ 1605 h 1605"/>
                <a:gd name="T24" fmla="*/ 299 w 1658"/>
                <a:gd name="T25" fmla="*/ 1605 h 1605"/>
                <a:gd name="T26" fmla="*/ 276 w 1658"/>
                <a:gd name="T27" fmla="*/ 1602 h 1605"/>
                <a:gd name="T28" fmla="*/ 250 w 1658"/>
                <a:gd name="T29" fmla="*/ 1596 h 1605"/>
                <a:gd name="T30" fmla="*/ 230 w 1658"/>
                <a:gd name="T31" fmla="*/ 1582 h 1605"/>
                <a:gd name="T32" fmla="*/ 210 w 1658"/>
                <a:gd name="T33" fmla="*/ 1566 h 1605"/>
                <a:gd name="T34" fmla="*/ 190 w 1658"/>
                <a:gd name="T35" fmla="*/ 1546 h 1605"/>
                <a:gd name="T36" fmla="*/ 177 w 1658"/>
                <a:gd name="T37" fmla="*/ 1520 h 1605"/>
                <a:gd name="T38" fmla="*/ 167 w 1658"/>
                <a:gd name="T39" fmla="*/ 1494 h 1605"/>
                <a:gd name="T40" fmla="*/ 161 w 1658"/>
                <a:gd name="T41" fmla="*/ 1467 h 1605"/>
                <a:gd name="T42" fmla="*/ 161 w 1658"/>
                <a:gd name="T43" fmla="*/ 1467 h 1605"/>
                <a:gd name="T44" fmla="*/ 0 w 1658"/>
                <a:gd name="T45" fmla="*/ 138 h 1605"/>
                <a:gd name="T46" fmla="*/ 0 w 1658"/>
                <a:gd name="T47" fmla="*/ 138 h 1605"/>
                <a:gd name="T48" fmla="*/ 0 w 1658"/>
                <a:gd name="T49" fmla="*/ 111 h 1605"/>
                <a:gd name="T50" fmla="*/ 6 w 1658"/>
                <a:gd name="T51" fmla="*/ 85 h 1605"/>
                <a:gd name="T52" fmla="*/ 19 w 1658"/>
                <a:gd name="T53" fmla="*/ 62 h 1605"/>
                <a:gd name="T54" fmla="*/ 36 w 1658"/>
                <a:gd name="T55" fmla="*/ 42 h 1605"/>
                <a:gd name="T56" fmla="*/ 56 w 1658"/>
                <a:gd name="T57" fmla="*/ 23 h 1605"/>
                <a:gd name="T58" fmla="*/ 82 w 1658"/>
                <a:gd name="T59" fmla="*/ 9 h 1605"/>
                <a:gd name="T60" fmla="*/ 108 w 1658"/>
                <a:gd name="T61" fmla="*/ 3 h 1605"/>
                <a:gd name="T62" fmla="*/ 141 w 1658"/>
                <a:gd name="T63" fmla="*/ 0 h 1605"/>
                <a:gd name="T64" fmla="*/ 141 w 1658"/>
                <a:gd name="T65" fmla="*/ 0 h 1605"/>
                <a:gd name="T66" fmla="*/ 1520 w 1658"/>
                <a:gd name="T67" fmla="*/ 0 h 1605"/>
                <a:gd name="T68" fmla="*/ 1520 w 1658"/>
                <a:gd name="T69" fmla="*/ 0 h 1605"/>
                <a:gd name="T70" fmla="*/ 1550 w 1658"/>
                <a:gd name="T71" fmla="*/ 3 h 1605"/>
                <a:gd name="T72" fmla="*/ 1579 w 1658"/>
                <a:gd name="T73" fmla="*/ 9 h 1605"/>
                <a:gd name="T74" fmla="*/ 1605 w 1658"/>
                <a:gd name="T75" fmla="*/ 23 h 1605"/>
                <a:gd name="T76" fmla="*/ 1625 w 1658"/>
                <a:gd name="T77" fmla="*/ 42 h 1605"/>
                <a:gd name="T78" fmla="*/ 1642 w 1658"/>
                <a:gd name="T79" fmla="*/ 62 h 1605"/>
                <a:gd name="T80" fmla="*/ 1655 w 1658"/>
                <a:gd name="T81" fmla="*/ 85 h 1605"/>
                <a:gd name="T82" fmla="*/ 1658 w 1658"/>
                <a:gd name="T83" fmla="*/ 111 h 1605"/>
                <a:gd name="T84" fmla="*/ 1658 w 1658"/>
                <a:gd name="T85" fmla="*/ 138 h 1605"/>
                <a:gd name="T86" fmla="*/ 1658 w 1658"/>
                <a:gd name="T87" fmla="*/ 138 h 1605"/>
                <a:gd name="T88" fmla="*/ 1497 w 1658"/>
                <a:gd name="T89" fmla="*/ 1467 h 1605"/>
                <a:gd name="T90" fmla="*/ 1497 w 1658"/>
                <a:gd name="T91" fmla="*/ 1467 h 1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8"/>
                <a:gd name="T139" fmla="*/ 0 h 1605"/>
                <a:gd name="T140" fmla="*/ 1658 w 1658"/>
                <a:gd name="T141" fmla="*/ 1605 h 1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8" h="1605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0001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14"/>
            <p:cNvSpPr>
              <a:spLocks/>
            </p:cNvSpPr>
            <p:nvPr/>
          </p:nvSpPr>
          <p:spPr bwMode="auto">
            <a:xfrm>
              <a:off x="994" y="1686"/>
              <a:ext cx="1554" cy="1492"/>
            </a:xfrm>
            <a:custGeom>
              <a:avLst/>
              <a:gdLst>
                <a:gd name="T0" fmla="*/ 3677 w 964"/>
                <a:gd name="T1" fmla="*/ 0 h 926"/>
                <a:gd name="T2" fmla="*/ 3677 w 964"/>
                <a:gd name="T3" fmla="*/ 0 h 926"/>
                <a:gd name="T4" fmla="*/ 3677 w 964"/>
                <a:gd name="T5" fmla="*/ 0 h 926"/>
                <a:gd name="T6" fmla="*/ 268 w 964"/>
                <a:gd name="T7" fmla="*/ 0 h 926"/>
                <a:gd name="T8" fmla="*/ 268 w 964"/>
                <a:gd name="T9" fmla="*/ 0 h 926"/>
                <a:gd name="T10" fmla="*/ 200 w 964"/>
                <a:gd name="T11" fmla="*/ 8 h 926"/>
                <a:gd name="T12" fmla="*/ 135 w 964"/>
                <a:gd name="T13" fmla="*/ 26 h 926"/>
                <a:gd name="T14" fmla="*/ 68 w 964"/>
                <a:gd name="T15" fmla="*/ 50 h 926"/>
                <a:gd name="T16" fmla="*/ 16 w 964"/>
                <a:gd name="T17" fmla="*/ 84 h 926"/>
                <a:gd name="T18" fmla="*/ 0 w 964"/>
                <a:gd name="T19" fmla="*/ 102 h 926"/>
                <a:gd name="T20" fmla="*/ 3537 w 964"/>
                <a:gd name="T21" fmla="*/ 3873 h 926"/>
                <a:gd name="T22" fmla="*/ 3545 w 964"/>
                <a:gd name="T23" fmla="*/ 3857 h 926"/>
                <a:gd name="T24" fmla="*/ 3545 w 964"/>
                <a:gd name="T25" fmla="*/ 3857 h 926"/>
                <a:gd name="T26" fmla="*/ 3579 w 964"/>
                <a:gd name="T27" fmla="*/ 3806 h 926"/>
                <a:gd name="T28" fmla="*/ 3613 w 964"/>
                <a:gd name="T29" fmla="*/ 3756 h 926"/>
                <a:gd name="T30" fmla="*/ 3627 w 964"/>
                <a:gd name="T31" fmla="*/ 3696 h 926"/>
                <a:gd name="T32" fmla="*/ 3635 w 964"/>
                <a:gd name="T33" fmla="*/ 3640 h 926"/>
                <a:gd name="T34" fmla="*/ 3635 w 964"/>
                <a:gd name="T35" fmla="*/ 3640 h 926"/>
                <a:gd name="T36" fmla="*/ 4038 w 964"/>
                <a:gd name="T37" fmla="*/ 361 h 926"/>
                <a:gd name="T38" fmla="*/ 4022 w 964"/>
                <a:gd name="T39" fmla="*/ 361 h 926"/>
                <a:gd name="T40" fmla="*/ 4038 w 964"/>
                <a:gd name="T41" fmla="*/ 361 h 926"/>
                <a:gd name="T42" fmla="*/ 4038 w 964"/>
                <a:gd name="T43" fmla="*/ 361 h 926"/>
                <a:gd name="T44" fmla="*/ 4038 w 964"/>
                <a:gd name="T45" fmla="*/ 327 h 926"/>
                <a:gd name="T46" fmla="*/ 4038 w 964"/>
                <a:gd name="T47" fmla="*/ 327 h 926"/>
                <a:gd name="T48" fmla="*/ 4030 w 964"/>
                <a:gd name="T49" fmla="*/ 259 h 926"/>
                <a:gd name="T50" fmla="*/ 4012 w 964"/>
                <a:gd name="T51" fmla="*/ 200 h 926"/>
                <a:gd name="T52" fmla="*/ 3978 w 964"/>
                <a:gd name="T53" fmla="*/ 143 h 926"/>
                <a:gd name="T54" fmla="*/ 3937 w 964"/>
                <a:gd name="T55" fmla="*/ 90 h 926"/>
                <a:gd name="T56" fmla="*/ 3937 w 964"/>
                <a:gd name="T57" fmla="*/ 90 h 926"/>
                <a:gd name="T58" fmla="*/ 3880 w 964"/>
                <a:gd name="T59" fmla="*/ 60 h 926"/>
                <a:gd name="T60" fmla="*/ 3821 w 964"/>
                <a:gd name="T61" fmla="*/ 26 h 926"/>
                <a:gd name="T62" fmla="*/ 3753 w 964"/>
                <a:gd name="T63" fmla="*/ 8 h 926"/>
                <a:gd name="T64" fmla="*/ 3677 w 964"/>
                <a:gd name="T65" fmla="*/ 0 h 9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4"/>
                <a:gd name="T100" fmla="*/ 0 h 926"/>
                <a:gd name="T101" fmla="*/ 964 w 964"/>
                <a:gd name="T102" fmla="*/ 926 h 9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4" h="926">
                  <a:moveTo>
                    <a:pt x="878" y="0"/>
                  </a:moveTo>
                  <a:lnTo>
                    <a:pt x="8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6" y="1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44" y="926"/>
                  </a:lnTo>
                  <a:lnTo>
                    <a:pt x="846" y="922"/>
                  </a:lnTo>
                  <a:lnTo>
                    <a:pt x="854" y="910"/>
                  </a:lnTo>
                  <a:lnTo>
                    <a:pt x="862" y="898"/>
                  </a:lnTo>
                  <a:lnTo>
                    <a:pt x="866" y="884"/>
                  </a:lnTo>
                  <a:lnTo>
                    <a:pt x="868" y="870"/>
                  </a:lnTo>
                  <a:lnTo>
                    <a:pt x="964" y="86"/>
                  </a:lnTo>
                  <a:lnTo>
                    <a:pt x="960" y="86"/>
                  </a:lnTo>
                  <a:lnTo>
                    <a:pt x="964" y="86"/>
                  </a:lnTo>
                  <a:lnTo>
                    <a:pt x="964" y="78"/>
                  </a:lnTo>
                  <a:lnTo>
                    <a:pt x="962" y="62"/>
                  </a:lnTo>
                  <a:lnTo>
                    <a:pt x="958" y="48"/>
                  </a:lnTo>
                  <a:lnTo>
                    <a:pt x="950" y="34"/>
                  </a:lnTo>
                  <a:lnTo>
                    <a:pt x="940" y="22"/>
                  </a:lnTo>
                  <a:lnTo>
                    <a:pt x="926" y="14"/>
                  </a:lnTo>
                  <a:lnTo>
                    <a:pt x="912" y="6"/>
                  </a:lnTo>
                  <a:lnTo>
                    <a:pt x="896" y="2"/>
                  </a:lnTo>
                  <a:lnTo>
                    <a:pt x="878" y="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8"/>
            <p:cNvSpPr>
              <a:spLocks/>
            </p:cNvSpPr>
            <p:nvPr/>
          </p:nvSpPr>
          <p:spPr bwMode="auto">
            <a:xfrm>
              <a:off x="971" y="2888"/>
              <a:ext cx="1520" cy="596"/>
            </a:xfrm>
            <a:custGeom>
              <a:avLst/>
              <a:gdLst>
                <a:gd name="T0" fmla="*/ 4168 w 918"/>
                <a:gd name="T1" fmla="*/ 0 h 360"/>
                <a:gd name="T2" fmla="*/ 0 w 918"/>
                <a:gd name="T3" fmla="*/ 0 h 360"/>
                <a:gd name="T4" fmla="*/ 0 w 918"/>
                <a:gd name="T5" fmla="*/ 0 h 360"/>
                <a:gd name="T6" fmla="*/ 71 w 918"/>
                <a:gd name="T7" fmla="*/ 624 h 360"/>
                <a:gd name="T8" fmla="*/ 1017 w 918"/>
                <a:gd name="T9" fmla="*/ 624 h 360"/>
                <a:gd name="T10" fmla="*/ 1480 w 918"/>
                <a:gd name="T11" fmla="*/ 1099 h 360"/>
                <a:gd name="T12" fmla="*/ 2007 w 918"/>
                <a:gd name="T13" fmla="*/ 1634 h 360"/>
                <a:gd name="T14" fmla="*/ 2542 w 918"/>
                <a:gd name="T15" fmla="*/ 1099 h 360"/>
                <a:gd name="T16" fmla="*/ 3005 w 918"/>
                <a:gd name="T17" fmla="*/ 624 h 360"/>
                <a:gd name="T18" fmla="*/ 4085 w 918"/>
                <a:gd name="T19" fmla="*/ 624 h 360"/>
                <a:gd name="T20" fmla="*/ 4085 w 918"/>
                <a:gd name="T21" fmla="*/ 624 h 360"/>
                <a:gd name="T22" fmla="*/ 4168 w 918"/>
                <a:gd name="T23" fmla="*/ 0 h 360"/>
                <a:gd name="T24" fmla="*/ 4168 w 918"/>
                <a:gd name="T25" fmla="*/ 0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360"/>
                <a:gd name="T41" fmla="*/ 918 w 918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360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Text Box 24"/>
            <p:cNvSpPr txBox="1">
              <a:spLocks noChangeArrowheads="1"/>
            </p:cNvSpPr>
            <p:nvPr/>
          </p:nvSpPr>
          <p:spPr bwMode="auto">
            <a:xfrm>
              <a:off x="1051" y="1709"/>
              <a:ext cx="136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4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苦干实干</a:t>
              </a:r>
              <a:endPara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4" name="Rectangle 26"/>
            <p:cNvSpPr>
              <a:spLocks noChangeArrowheads="1"/>
            </p:cNvSpPr>
            <p:nvPr/>
          </p:nvSpPr>
          <p:spPr bwMode="auto">
            <a:xfrm>
              <a:off x="1085" y="2207"/>
              <a:ext cx="1292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紧密结合“两学一做”学习教育，大力弘扬和践行石油精神。</a:t>
              </a:r>
              <a:endPara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5" name="Line 27"/>
            <p:cNvSpPr>
              <a:spLocks noChangeShapeType="1"/>
            </p:cNvSpPr>
            <p:nvPr/>
          </p:nvSpPr>
          <p:spPr bwMode="auto">
            <a:xfrm>
              <a:off x="1085" y="2185"/>
              <a:ext cx="13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Line 28"/>
            <p:cNvSpPr>
              <a:spLocks noChangeShapeType="1"/>
            </p:cNvSpPr>
            <p:nvPr/>
          </p:nvSpPr>
          <p:spPr bwMode="auto">
            <a:xfrm>
              <a:off x="1153" y="2774"/>
              <a:ext cx="11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44"/>
            <p:cNvSpPr>
              <a:spLocks/>
            </p:cNvSpPr>
            <p:nvPr/>
          </p:nvSpPr>
          <p:spPr bwMode="auto">
            <a:xfrm>
              <a:off x="969" y="2889"/>
              <a:ext cx="1520" cy="596"/>
            </a:xfrm>
            <a:custGeom>
              <a:avLst/>
              <a:gdLst>
                <a:gd name="T0" fmla="*/ 4168 w 918"/>
                <a:gd name="T1" fmla="*/ 0 h 360"/>
                <a:gd name="T2" fmla="*/ 0 w 918"/>
                <a:gd name="T3" fmla="*/ 0 h 360"/>
                <a:gd name="T4" fmla="*/ 0 w 918"/>
                <a:gd name="T5" fmla="*/ 0 h 360"/>
                <a:gd name="T6" fmla="*/ 71 w 918"/>
                <a:gd name="T7" fmla="*/ 624 h 360"/>
                <a:gd name="T8" fmla="*/ 1017 w 918"/>
                <a:gd name="T9" fmla="*/ 624 h 360"/>
                <a:gd name="T10" fmla="*/ 1480 w 918"/>
                <a:gd name="T11" fmla="*/ 1099 h 360"/>
                <a:gd name="T12" fmla="*/ 2007 w 918"/>
                <a:gd name="T13" fmla="*/ 1634 h 360"/>
                <a:gd name="T14" fmla="*/ 2542 w 918"/>
                <a:gd name="T15" fmla="*/ 1099 h 360"/>
                <a:gd name="T16" fmla="*/ 3005 w 918"/>
                <a:gd name="T17" fmla="*/ 624 h 360"/>
                <a:gd name="T18" fmla="*/ 4085 w 918"/>
                <a:gd name="T19" fmla="*/ 624 h 360"/>
                <a:gd name="T20" fmla="*/ 4085 w 918"/>
                <a:gd name="T21" fmla="*/ 624 h 360"/>
                <a:gd name="T22" fmla="*/ 4168 w 918"/>
                <a:gd name="T23" fmla="*/ 0 h 360"/>
                <a:gd name="T24" fmla="*/ 4168 w 918"/>
                <a:gd name="T25" fmla="*/ 0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360"/>
                <a:gd name="T41" fmla="*/ 918 w 918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360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alpha val="57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Rectangle 25"/>
            <p:cNvSpPr>
              <a:spLocks noChangeArrowheads="1"/>
            </p:cNvSpPr>
            <p:nvPr/>
          </p:nvSpPr>
          <p:spPr bwMode="auto">
            <a:xfrm>
              <a:off x="1283" y="2887"/>
              <a:ext cx="9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ea typeface="黑体" pitchFamily="2" charset="-122"/>
                </a:rPr>
                <a:t>培育石油精神</a:t>
              </a:r>
              <a:endParaRPr lang="en-US" altLang="zh-CN" sz="2000" b="1">
                <a:solidFill>
                  <a:schemeClr val="bg1"/>
                </a:solidFill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 rot="5400000">
            <a:off x="5856288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CA5E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3763963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995CD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5400000">
            <a:off x="19431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FBC20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1520825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88DC2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1524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59" name="文本框 6"/>
          <p:cNvSpPr txBox="1">
            <a:spLocks noChangeArrowheads="1"/>
          </p:cNvSpPr>
          <p:nvPr/>
        </p:nvSpPr>
        <p:spPr bwMode="auto">
          <a:xfrm>
            <a:off x="685800" y="1143000"/>
            <a:ext cx="379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3D3D3D"/>
                </a:solidFill>
                <a:latin typeface="微软雅黑" pitchFamily="34" charset="-122"/>
                <a:ea typeface="微软雅黑" pitchFamily="34" charset="-122"/>
              </a:rPr>
              <a:t>PART 03</a:t>
            </a:r>
            <a:endParaRPr lang="zh-CN" altLang="en-US" sz="6600" b="1">
              <a:solidFill>
                <a:srgbClr val="3D3D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8675" y="2438400"/>
            <a:ext cx="438150" cy="0"/>
          </a:xfrm>
          <a:prstGeom prst="line">
            <a:avLst/>
          </a:prstGeom>
          <a:ln w="571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矩形 11"/>
          <p:cNvSpPr>
            <a:spLocks noChangeArrowheads="1"/>
          </p:cNvSpPr>
          <p:nvPr/>
        </p:nvSpPr>
        <p:spPr bwMode="auto">
          <a:xfrm>
            <a:off x="654050" y="3192463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21A7E2"/>
                </a:solidFill>
                <a:latin typeface="微软雅黑" pitchFamily="34" charset="-122"/>
                <a:ea typeface="微软雅黑" pitchFamily="34" charset="-122"/>
              </a:rPr>
              <a:t>抓好人才队伍建设这个关键</a:t>
            </a:r>
          </a:p>
        </p:txBody>
      </p:sp>
      <p:sp>
        <p:nvSpPr>
          <p:cNvPr id="23562" name="文本框 12"/>
          <p:cNvSpPr txBox="1">
            <a:spLocks noChangeArrowheads="1"/>
          </p:cNvSpPr>
          <p:nvPr/>
        </p:nvSpPr>
        <p:spPr bwMode="auto">
          <a:xfrm>
            <a:off x="685800" y="3890963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校长  山红红</a:t>
            </a:r>
          </a:p>
        </p:txBody>
      </p:sp>
      <p:sp>
        <p:nvSpPr>
          <p:cNvPr id="23563" name="矩形 13"/>
          <p:cNvSpPr>
            <a:spLocks noChangeArrowheads="1"/>
          </p:cNvSpPr>
          <p:nvPr/>
        </p:nvSpPr>
        <p:spPr bwMode="auto">
          <a:xfrm>
            <a:off x="685800" y="4403725"/>
            <a:ext cx="3960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人才队伍建设现状和存在的突出问题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落实“十三五”人才队伍建设目标任务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51244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抓好人才队伍建设这个关键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校长  山红红</a:t>
            </a:r>
          </a:p>
        </p:txBody>
      </p:sp>
      <p:sp>
        <p:nvSpPr>
          <p:cNvPr id="24580" name="矩形 5"/>
          <p:cNvSpPr>
            <a:spLocks noChangeArrowheads="1"/>
          </p:cNvSpPr>
          <p:nvPr/>
        </p:nvSpPr>
        <p:spPr bwMode="auto">
          <a:xfrm>
            <a:off x="450850" y="1365250"/>
            <a:ext cx="5454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人才队伍建设现状和存在的突出问题</a:t>
            </a:r>
          </a:p>
        </p:txBody>
      </p:sp>
      <p:sp>
        <p:nvSpPr>
          <p:cNvPr id="254" name="AutoShape 2"/>
          <p:cNvSpPr>
            <a:spLocks noChangeArrowheads="1"/>
          </p:cNvSpPr>
          <p:nvPr/>
        </p:nvSpPr>
        <p:spPr bwMode="auto">
          <a:xfrm>
            <a:off x="982663" y="2151063"/>
            <a:ext cx="10371137" cy="1428750"/>
          </a:xfrm>
          <a:prstGeom prst="rightArrow">
            <a:avLst>
              <a:gd name="adj1" fmla="val 43315"/>
              <a:gd name="adj2" fmla="val 44891"/>
            </a:avLst>
          </a:prstGeom>
          <a:gradFill rotWithShape="1">
            <a:gsLst>
              <a:gs pos="0">
                <a:schemeClr val="accent1">
                  <a:gamma/>
                  <a:tint val="7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4582" name="Oval 3"/>
          <p:cNvSpPr>
            <a:spLocks noChangeArrowheads="1"/>
          </p:cNvSpPr>
          <p:nvPr/>
        </p:nvSpPr>
        <p:spPr bwMode="auto">
          <a:xfrm>
            <a:off x="1524000" y="3271838"/>
            <a:ext cx="9144000" cy="288925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等线"/>
            </a:endParaRPr>
          </a:p>
        </p:txBody>
      </p:sp>
      <p:sp>
        <p:nvSpPr>
          <p:cNvPr id="256" name="Rectangle 4"/>
          <p:cNvSpPr>
            <a:spLocks noChangeArrowheads="1"/>
          </p:cNvSpPr>
          <p:nvPr/>
        </p:nvSpPr>
        <p:spPr bwMode="auto">
          <a:xfrm>
            <a:off x="1379538" y="2647950"/>
            <a:ext cx="121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认识不足</a:t>
            </a:r>
            <a:endParaRPr lang="zh-CN" altLang="en-US" sz="2000" b="1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7" name="Rectangle 5"/>
          <p:cNvSpPr>
            <a:spLocks noChangeArrowheads="1"/>
          </p:cNvSpPr>
          <p:nvPr/>
        </p:nvSpPr>
        <p:spPr bwMode="auto">
          <a:xfrm>
            <a:off x="5783263" y="2647950"/>
            <a:ext cx="1474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政策不完善</a:t>
            </a:r>
          </a:p>
        </p:txBody>
      </p:sp>
      <p:sp>
        <p:nvSpPr>
          <p:cNvPr id="258" name="Rectangle 6"/>
          <p:cNvSpPr>
            <a:spLocks noChangeArrowheads="1"/>
          </p:cNvSpPr>
          <p:nvPr/>
        </p:nvSpPr>
        <p:spPr bwMode="auto">
          <a:xfrm>
            <a:off x="8216900" y="2684463"/>
            <a:ext cx="1474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落实不到位</a:t>
            </a:r>
          </a:p>
        </p:txBody>
      </p:sp>
      <p:sp>
        <p:nvSpPr>
          <p:cNvPr id="259" name="Line 7"/>
          <p:cNvSpPr>
            <a:spLocks noChangeShapeType="1"/>
          </p:cNvSpPr>
          <p:nvPr/>
        </p:nvSpPr>
        <p:spPr bwMode="auto">
          <a:xfrm>
            <a:off x="2927350" y="2584450"/>
            <a:ext cx="0" cy="1585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0" name="Line 8"/>
          <p:cNvSpPr>
            <a:spLocks noChangeShapeType="1"/>
          </p:cNvSpPr>
          <p:nvPr/>
        </p:nvSpPr>
        <p:spPr bwMode="auto">
          <a:xfrm>
            <a:off x="7639050" y="2584450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1" name="Line 9"/>
          <p:cNvSpPr>
            <a:spLocks noChangeShapeType="1"/>
          </p:cNvSpPr>
          <p:nvPr/>
        </p:nvSpPr>
        <p:spPr bwMode="auto">
          <a:xfrm>
            <a:off x="10271125" y="258445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" name="Rectangle 10"/>
          <p:cNvSpPr>
            <a:spLocks noChangeArrowheads="1"/>
          </p:cNvSpPr>
          <p:nvPr/>
        </p:nvSpPr>
        <p:spPr bwMode="auto">
          <a:xfrm>
            <a:off x="1217613" y="3519488"/>
            <a:ext cx="16287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求贤若渴、广揽人才的意愿和能动性不强，放下身段、服务人才的意识不够</a:t>
            </a: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3" name="Rectangle 11"/>
          <p:cNvSpPr>
            <a:spLocks noChangeArrowheads="1"/>
          </p:cNvSpPr>
          <p:nvPr/>
        </p:nvSpPr>
        <p:spPr bwMode="auto">
          <a:xfrm>
            <a:off x="3182938" y="3543300"/>
            <a:ext cx="19351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责权清晰的人才工作领导体制有待于完善</a:t>
            </a:r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高效务实的人才工作运行机制还未真正建立起来</a:t>
            </a: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4" name="Rectangle 12"/>
          <p:cNvSpPr>
            <a:spLocks noChangeArrowheads="1"/>
          </p:cNvSpPr>
          <p:nvPr/>
        </p:nvSpPr>
        <p:spPr bwMode="auto">
          <a:xfrm>
            <a:off x="8018463" y="3473450"/>
            <a:ext cx="22526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不能够立足学校发展实际来正确认识当前政策的必要性；不是积极地想办法落实；不注重研究和跟进政策</a:t>
            </a:r>
          </a:p>
        </p:txBody>
      </p:sp>
      <p:sp>
        <p:nvSpPr>
          <p:cNvPr id="265" name="Rectangle 13"/>
          <p:cNvSpPr>
            <a:spLocks noChangeArrowheads="1"/>
          </p:cNvSpPr>
          <p:nvPr/>
        </p:nvSpPr>
        <p:spPr bwMode="auto">
          <a:xfrm>
            <a:off x="3384550" y="2671763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工作机制不畅</a:t>
            </a:r>
          </a:p>
        </p:txBody>
      </p:sp>
      <p:sp>
        <p:nvSpPr>
          <p:cNvPr id="266" name="Line 14"/>
          <p:cNvSpPr>
            <a:spLocks noChangeShapeType="1"/>
          </p:cNvSpPr>
          <p:nvPr/>
        </p:nvSpPr>
        <p:spPr bwMode="auto">
          <a:xfrm>
            <a:off x="5222875" y="26082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7" name="Rectangle 15"/>
          <p:cNvSpPr>
            <a:spLocks noChangeArrowheads="1"/>
          </p:cNvSpPr>
          <p:nvPr/>
        </p:nvSpPr>
        <p:spPr bwMode="auto">
          <a:xfrm>
            <a:off x="5478463" y="3592513"/>
            <a:ext cx="2082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与一流学科建设和高水平研究型大学建设的要求相比，我们的人才政策体系、人才评价与考核制度还不够适应。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6" grpId="0"/>
      <p:bldP spid="257" grpId="0"/>
      <p:bldP spid="258" grpId="0"/>
      <p:bldP spid="259" grpId="0" animBg="1"/>
      <p:bldP spid="260" grpId="0" animBg="1"/>
      <p:bldP spid="261" grpId="0" animBg="1"/>
      <p:bldP spid="262" grpId="0"/>
      <p:bldP spid="263" grpId="0"/>
      <p:bldP spid="264" grpId="0"/>
      <p:bldP spid="265" grpId="0"/>
      <p:bldP spid="266" grpId="0" animBg="1"/>
      <p:bldP spid="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51244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抓好人才队伍建设这个关键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校长  山红红</a:t>
            </a:r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450850" y="1365250"/>
            <a:ext cx="576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落实“十三五”人才队伍建设目标任务</a:t>
            </a:r>
          </a:p>
        </p:txBody>
      </p:sp>
      <p:grpSp>
        <p:nvGrpSpPr>
          <p:cNvPr id="20" name="Group 422"/>
          <p:cNvGrpSpPr>
            <a:grpSpLocks/>
          </p:cNvGrpSpPr>
          <p:nvPr/>
        </p:nvGrpSpPr>
        <p:grpSpPr bwMode="auto">
          <a:xfrm>
            <a:off x="0" y="1946275"/>
            <a:ext cx="4448175" cy="1471613"/>
            <a:chOff x="-454" y="1797"/>
            <a:chExt cx="2802" cy="927"/>
          </a:xfrm>
        </p:grpSpPr>
        <p:pic>
          <p:nvPicPr>
            <p:cNvPr id="25664" name="Picture 423"/>
            <p:cNvPicPr>
              <a:picLocks noChangeAspect="1" noChangeArrowheads="1"/>
            </p:cNvPicPr>
            <p:nvPr/>
          </p:nvPicPr>
          <p:blipFill>
            <a:blip r:embed="rId2"/>
            <a:srcRect b="45668"/>
            <a:stretch>
              <a:fillRect/>
            </a:stretch>
          </p:blipFill>
          <p:spPr bwMode="auto">
            <a:xfrm>
              <a:off x="109" y="2090"/>
              <a:ext cx="120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5" name="Freeform 424"/>
            <p:cNvSpPr>
              <a:spLocks/>
            </p:cNvSpPr>
            <p:nvPr/>
          </p:nvSpPr>
          <p:spPr bwMode="auto">
            <a:xfrm>
              <a:off x="190" y="1797"/>
              <a:ext cx="1379" cy="817"/>
            </a:xfrm>
            <a:custGeom>
              <a:avLst/>
              <a:gdLst>
                <a:gd name="T0" fmla="*/ 436 w 2561"/>
                <a:gd name="T1" fmla="*/ 10 h 1520"/>
                <a:gd name="T2" fmla="*/ 482 w 2561"/>
                <a:gd name="T3" fmla="*/ 20 h 1520"/>
                <a:gd name="T4" fmla="*/ 743 w 2561"/>
                <a:gd name="T5" fmla="*/ 439 h 1520"/>
                <a:gd name="T6" fmla="*/ 88 w 2561"/>
                <a:gd name="T7" fmla="*/ 439 h 1520"/>
                <a:gd name="T8" fmla="*/ 10 w 2561"/>
                <a:gd name="T9" fmla="*/ 314 h 1520"/>
                <a:gd name="T10" fmla="*/ 20 w 2561"/>
                <a:gd name="T11" fmla="*/ 268 h 1520"/>
                <a:gd name="T12" fmla="*/ 436 w 2561"/>
                <a:gd name="T13" fmla="*/ 10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1"/>
                <a:gd name="T22" fmla="*/ 0 h 1520"/>
                <a:gd name="T23" fmla="*/ 2561 w 2561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1" h="1520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6" name="Freeform 425"/>
            <p:cNvSpPr>
              <a:spLocks/>
            </p:cNvSpPr>
            <p:nvPr/>
          </p:nvSpPr>
          <p:spPr bwMode="auto">
            <a:xfrm>
              <a:off x="174" y="1811"/>
              <a:ext cx="1377" cy="808"/>
            </a:xfrm>
            <a:custGeom>
              <a:avLst/>
              <a:gdLst>
                <a:gd name="T0" fmla="*/ 436 w 2559"/>
                <a:gd name="T1" fmla="*/ 10 h 1504"/>
                <a:gd name="T2" fmla="*/ 482 w 2559"/>
                <a:gd name="T3" fmla="*/ 20 h 1504"/>
                <a:gd name="T4" fmla="*/ 740 w 2559"/>
                <a:gd name="T5" fmla="*/ 431 h 1504"/>
                <a:gd name="T6" fmla="*/ 81 w 2559"/>
                <a:gd name="T7" fmla="*/ 431 h 1504"/>
                <a:gd name="T8" fmla="*/ 10 w 2559"/>
                <a:gd name="T9" fmla="*/ 314 h 1504"/>
                <a:gd name="T10" fmla="*/ 20 w 2559"/>
                <a:gd name="T11" fmla="*/ 269 h 1504"/>
                <a:gd name="T12" fmla="*/ 436 w 2559"/>
                <a:gd name="T13" fmla="*/ 10 h 1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59"/>
                <a:gd name="T22" fmla="*/ 0 h 1504"/>
                <a:gd name="T23" fmla="*/ 2559 w 2559"/>
                <a:gd name="T24" fmla="*/ 1504 h 1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59" h="1504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34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7" name="Freeform 426"/>
            <p:cNvSpPr>
              <a:spLocks/>
            </p:cNvSpPr>
            <p:nvPr/>
          </p:nvSpPr>
          <p:spPr bwMode="auto">
            <a:xfrm>
              <a:off x="183" y="1806"/>
              <a:ext cx="1380" cy="848"/>
            </a:xfrm>
            <a:custGeom>
              <a:avLst/>
              <a:gdLst>
                <a:gd name="T0" fmla="*/ 436 w 2564"/>
                <a:gd name="T1" fmla="*/ 10 h 1577"/>
                <a:gd name="T2" fmla="*/ 482 w 2564"/>
                <a:gd name="T3" fmla="*/ 20 h 1577"/>
                <a:gd name="T4" fmla="*/ 743 w 2564"/>
                <a:gd name="T5" fmla="*/ 436 h 1577"/>
                <a:gd name="T6" fmla="*/ 84 w 2564"/>
                <a:gd name="T7" fmla="*/ 436 h 1577"/>
                <a:gd name="T8" fmla="*/ 86 w 2564"/>
                <a:gd name="T9" fmla="*/ 436 h 1577"/>
                <a:gd name="T10" fmla="*/ 10 w 2564"/>
                <a:gd name="T11" fmla="*/ 314 h 1577"/>
                <a:gd name="T12" fmla="*/ 20 w 2564"/>
                <a:gd name="T13" fmla="*/ 268 h 1577"/>
                <a:gd name="T14" fmla="*/ 436 w 2564"/>
                <a:gd name="T15" fmla="*/ 10 h 1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1577"/>
                <a:gd name="T26" fmla="*/ 2564 w 2564"/>
                <a:gd name="T27" fmla="*/ 1577 h 15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1577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8" name="Freeform 427"/>
            <p:cNvSpPr>
              <a:spLocks/>
            </p:cNvSpPr>
            <p:nvPr/>
          </p:nvSpPr>
          <p:spPr bwMode="auto">
            <a:xfrm>
              <a:off x="182" y="1805"/>
              <a:ext cx="1380" cy="847"/>
            </a:xfrm>
            <a:custGeom>
              <a:avLst/>
              <a:gdLst>
                <a:gd name="T0" fmla="*/ 436 w 2564"/>
                <a:gd name="T1" fmla="*/ 10 h 1577"/>
                <a:gd name="T2" fmla="*/ 482 w 2564"/>
                <a:gd name="T3" fmla="*/ 20 h 1577"/>
                <a:gd name="T4" fmla="*/ 743 w 2564"/>
                <a:gd name="T5" fmla="*/ 435 h 1577"/>
                <a:gd name="T6" fmla="*/ 84 w 2564"/>
                <a:gd name="T7" fmla="*/ 435 h 1577"/>
                <a:gd name="T8" fmla="*/ 86 w 2564"/>
                <a:gd name="T9" fmla="*/ 435 h 1577"/>
                <a:gd name="T10" fmla="*/ 10 w 2564"/>
                <a:gd name="T11" fmla="*/ 313 h 1577"/>
                <a:gd name="T12" fmla="*/ 20 w 2564"/>
                <a:gd name="T13" fmla="*/ 267 h 1577"/>
                <a:gd name="T14" fmla="*/ 436 w 2564"/>
                <a:gd name="T15" fmla="*/ 10 h 1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1577"/>
                <a:gd name="T26" fmla="*/ 2564 w 2564"/>
                <a:gd name="T27" fmla="*/ 1577 h 15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1577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9" name="Freeform 428"/>
            <p:cNvSpPr>
              <a:spLocks/>
            </p:cNvSpPr>
            <p:nvPr/>
          </p:nvSpPr>
          <p:spPr bwMode="auto">
            <a:xfrm>
              <a:off x="803" y="1911"/>
              <a:ext cx="11" cy="6"/>
            </a:xfrm>
            <a:custGeom>
              <a:avLst/>
              <a:gdLst>
                <a:gd name="T0" fmla="*/ 15 w 8"/>
                <a:gd name="T1" fmla="*/ 0 h 5"/>
                <a:gd name="T2" fmla="*/ 0 w 8"/>
                <a:gd name="T3" fmla="*/ 7 h 5"/>
                <a:gd name="T4" fmla="*/ 15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8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AE6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0" name="Text Box 75"/>
            <p:cNvSpPr txBox="1">
              <a:spLocks noChangeArrowheads="1"/>
            </p:cNvSpPr>
            <p:nvPr/>
          </p:nvSpPr>
          <p:spPr bwMode="auto">
            <a:xfrm rot="8899871" flipV="1">
              <a:off x="204" y="1959"/>
              <a:ext cx="64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7200" b="1" baseline="-25000">
                  <a:solidFill>
                    <a:schemeClr val="bg1"/>
                  </a:solidFill>
                  <a:ea typeface="Arial Unicode MS"/>
                  <a:cs typeface="Arial Unicode MS"/>
                </a:rPr>
                <a:t>01</a:t>
              </a:r>
            </a:p>
          </p:txBody>
        </p:sp>
        <p:grpSp>
          <p:nvGrpSpPr>
            <p:cNvPr id="25671" name="Group 380"/>
            <p:cNvGrpSpPr>
              <a:grpSpLocks/>
            </p:cNvGrpSpPr>
            <p:nvPr/>
          </p:nvGrpSpPr>
          <p:grpSpPr bwMode="auto">
            <a:xfrm rot="-1979903">
              <a:off x="822" y="2019"/>
              <a:ext cx="153" cy="151"/>
              <a:chOff x="1872" y="2352"/>
              <a:chExt cx="240" cy="240"/>
            </a:xfrm>
          </p:grpSpPr>
          <p:grpSp>
            <p:nvGrpSpPr>
              <p:cNvPr id="25678" name="Group 381"/>
              <p:cNvGrpSpPr>
                <a:grpSpLocks/>
              </p:cNvGrpSpPr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25685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6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7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8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9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</p:grpSp>
          <p:grpSp>
            <p:nvGrpSpPr>
              <p:cNvPr id="25679" name="Group 387"/>
              <p:cNvGrpSpPr>
                <a:grpSpLocks/>
              </p:cNvGrpSpPr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25680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1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2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3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  <p:sp>
              <p:nvSpPr>
                <p:cNvPr id="25684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ea typeface="宋体" charset="-122"/>
                  </a:endParaRPr>
                </a:p>
              </p:txBody>
            </p:sp>
          </p:grpSp>
        </p:grpSp>
        <p:sp>
          <p:nvSpPr>
            <p:cNvPr id="25672" name="Rectangle 134"/>
            <p:cNvSpPr>
              <a:spLocks noChangeArrowheads="1"/>
            </p:cNvSpPr>
            <p:nvPr/>
          </p:nvSpPr>
          <p:spPr bwMode="auto">
            <a:xfrm rot="-1974616">
              <a:off x="664" y="2195"/>
              <a:ext cx="6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正确把握目标任务</a:t>
              </a:r>
            </a:p>
          </p:txBody>
        </p:sp>
        <p:grpSp>
          <p:nvGrpSpPr>
            <p:cNvPr id="25673" name="Group 444"/>
            <p:cNvGrpSpPr>
              <a:grpSpLocks/>
            </p:cNvGrpSpPr>
            <p:nvPr/>
          </p:nvGrpSpPr>
          <p:grpSpPr bwMode="auto">
            <a:xfrm>
              <a:off x="-454" y="2273"/>
              <a:ext cx="2802" cy="451"/>
              <a:chOff x="363" y="2069"/>
              <a:chExt cx="5205" cy="840"/>
            </a:xfrm>
          </p:grpSpPr>
          <p:pic>
            <p:nvPicPr>
              <p:cNvPr id="25674" name="Picture 445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75" name="Picture 446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76" name="Picture 447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77" name="Picture 448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449"/>
          <p:cNvGrpSpPr>
            <a:grpSpLocks/>
          </p:cNvGrpSpPr>
          <p:nvPr/>
        </p:nvGrpSpPr>
        <p:grpSpPr bwMode="auto">
          <a:xfrm>
            <a:off x="3581400" y="1979613"/>
            <a:ext cx="4448175" cy="1468437"/>
            <a:chOff x="772" y="1797"/>
            <a:chExt cx="2802" cy="925"/>
          </a:xfrm>
        </p:grpSpPr>
        <p:pic>
          <p:nvPicPr>
            <p:cNvPr id="25640" name="Picture 450"/>
            <p:cNvPicPr>
              <a:picLocks noChangeAspect="1" noChangeArrowheads="1"/>
            </p:cNvPicPr>
            <p:nvPr/>
          </p:nvPicPr>
          <p:blipFill>
            <a:blip r:embed="rId2"/>
            <a:srcRect b="45668"/>
            <a:stretch>
              <a:fillRect/>
            </a:stretch>
          </p:blipFill>
          <p:spPr bwMode="auto">
            <a:xfrm>
              <a:off x="1390" y="2091"/>
              <a:ext cx="120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1" name="Freeform 451"/>
            <p:cNvSpPr>
              <a:spLocks/>
            </p:cNvSpPr>
            <p:nvPr/>
          </p:nvSpPr>
          <p:spPr bwMode="auto">
            <a:xfrm>
              <a:off x="1471" y="1797"/>
              <a:ext cx="1379" cy="818"/>
            </a:xfrm>
            <a:custGeom>
              <a:avLst/>
              <a:gdLst>
                <a:gd name="T0" fmla="*/ 436 w 2561"/>
                <a:gd name="T1" fmla="*/ 10 h 1520"/>
                <a:gd name="T2" fmla="*/ 482 w 2561"/>
                <a:gd name="T3" fmla="*/ 20 h 1520"/>
                <a:gd name="T4" fmla="*/ 743 w 2561"/>
                <a:gd name="T5" fmla="*/ 440 h 1520"/>
                <a:gd name="T6" fmla="*/ 88 w 2561"/>
                <a:gd name="T7" fmla="*/ 440 h 1520"/>
                <a:gd name="T8" fmla="*/ 10 w 2561"/>
                <a:gd name="T9" fmla="*/ 314 h 1520"/>
                <a:gd name="T10" fmla="*/ 20 w 2561"/>
                <a:gd name="T11" fmla="*/ 269 h 1520"/>
                <a:gd name="T12" fmla="*/ 436 w 2561"/>
                <a:gd name="T13" fmla="*/ 10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1"/>
                <a:gd name="T22" fmla="*/ 0 h 1520"/>
                <a:gd name="T23" fmla="*/ 2561 w 2561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1" h="1520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gradFill rotWithShape="1">
              <a:gsLst>
                <a:gs pos="0">
                  <a:srgbClr val="E0E0E0">
                    <a:alpha val="12000"/>
                  </a:srgbClr>
                </a:gs>
                <a:gs pos="100000">
                  <a:srgbClr val="B2B2B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Freeform 452"/>
            <p:cNvSpPr>
              <a:spLocks/>
            </p:cNvSpPr>
            <p:nvPr/>
          </p:nvSpPr>
          <p:spPr bwMode="auto">
            <a:xfrm>
              <a:off x="1455" y="1811"/>
              <a:ext cx="1377" cy="809"/>
            </a:xfrm>
            <a:custGeom>
              <a:avLst/>
              <a:gdLst>
                <a:gd name="T0" fmla="*/ 436 w 2559"/>
                <a:gd name="T1" fmla="*/ 10 h 1504"/>
                <a:gd name="T2" fmla="*/ 482 w 2559"/>
                <a:gd name="T3" fmla="*/ 20 h 1504"/>
                <a:gd name="T4" fmla="*/ 740 w 2559"/>
                <a:gd name="T5" fmla="*/ 432 h 1504"/>
                <a:gd name="T6" fmla="*/ 81 w 2559"/>
                <a:gd name="T7" fmla="*/ 432 h 1504"/>
                <a:gd name="T8" fmla="*/ 10 w 2559"/>
                <a:gd name="T9" fmla="*/ 315 h 1504"/>
                <a:gd name="T10" fmla="*/ 20 w 2559"/>
                <a:gd name="T11" fmla="*/ 269 h 1504"/>
                <a:gd name="T12" fmla="*/ 436 w 2559"/>
                <a:gd name="T13" fmla="*/ 10 h 1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59"/>
                <a:gd name="T22" fmla="*/ 0 h 1504"/>
                <a:gd name="T23" fmla="*/ 2559 w 2559"/>
                <a:gd name="T24" fmla="*/ 1504 h 1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59" h="1504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Freeform 453"/>
            <p:cNvSpPr>
              <a:spLocks/>
            </p:cNvSpPr>
            <p:nvPr/>
          </p:nvSpPr>
          <p:spPr bwMode="auto">
            <a:xfrm>
              <a:off x="1463" y="1805"/>
              <a:ext cx="1380" cy="848"/>
            </a:xfrm>
            <a:custGeom>
              <a:avLst/>
              <a:gdLst>
                <a:gd name="T0" fmla="*/ 436 w 2564"/>
                <a:gd name="T1" fmla="*/ 10 h 1577"/>
                <a:gd name="T2" fmla="*/ 482 w 2564"/>
                <a:gd name="T3" fmla="*/ 20 h 1577"/>
                <a:gd name="T4" fmla="*/ 743 w 2564"/>
                <a:gd name="T5" fmla="*/ 436 h 1577"/>
                <a:gd name="T6" fmla="*/ 84 w 2564"/>
                <a:gd name="T7" fmla="*/ 436 h 1577"/>
                <a:gd name="T8" fmla="*/ 86 w 2564"/>
                <a:gd name="T9" fmla="*/ 436 h 1577"/>
                <a:gd name="T10" fmla="*/ 10 w 2564"/>
                <a:gd name="T11" fmla="*/ 314 h 1577"/>
                <a:gd name="T12" fmla="*/ 20 w 2564"/>
                <a:gd name="T13" fmla="*/ 268 h 1577"/>
                <a:gd name="T14" fmla="*/ 436 w 2564"/>
                <a:gd name="T15" fmla="*/ 10 h 1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1577"/>
                <a:gd name="T26" fmla="*/ 2564 w 2564"/>
                <a:gd name="T27" fmla="*/ 1577 h 15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1577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gradFill rotWithShape="1">
              <a:gsLst>
                <a:gs pos="0">
                  <a:srgbClr val="E0E0E0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Text Box 75"/>
            <p:cNvSpPr txBox="1">
              <a:spLocks noChangeArrowheads="1"/>
            </p:cNvSpPr>
            <p:nvPr/>
          </p:nvSpPr>
          <p:spPr bwMode="auto">
            <a:xfrm rot="8899871" flipV="1">
              <a:off x="1463" y="1933"/>
              <a:ext cx="64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7200" b="1" baseline="-25000">
                  <a:solidFill>
                    <a:srgbClr val="5C5C5C"/>
                  </a:solidFill>
                  <a:ea typeface="Arial Unicode MS"/>
                  <a:cs typeface="Arial Unicode MS"/>
                </a:rPr>
                <a:t>02</a:t>
              </a:r>
            </a:p>
          </p:txBody>
        </p:sp>
        <p:grpSp>
          <p:nvGrpSpPr>
            <p:cNvPr id="25645" name="Group 380"/>
            <p:cNvGrpSpPr>
              <a:grpSpLocks/>
            </p:cNvGrpSpPr>
            <p:nvPr/>
          </p:nvGrpSpPr>
          <p:grpSpPr bwMode="auto">
            <a:xfrm rot="-1979903">
              <a:off x="2139" y="2031"/>
              <a:ext cx="153" cy="151"/>
              <a:chOff x="1872" y="2352"/>
              <a:chExt cx="240" cy="240"/>
            </a:xfrm>
          </p:grpSpPr>
          <p:grpSp>
            <p:nvGrpSpPr>
              <p:cNvPr id="25652" name="Group 381"/>
              <p:cNvGrpSpPr>
                <a:grpSpLocks/>
              </p:cNvGrpSpPr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25659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60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61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62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63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</p:grpSp>
          <p:grpSp>
            <p:nvGrpSpPr>
              <p:cNvPr id="25653" name="Group 387"/>
              <p:cNvGrpSpPr>
                <a:grpSpLocks/>
              </p:cNvGrpSpPr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25654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55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56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57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58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</p:grpSp>
        </p:grpSp>
        <p:sp>
          <p:nvSpPr>
            <p:cNvPr id="25646" name="Rectangle 134"/>
            <p:cNvSpPr>
              <a:spLocks noChangeArrowheads="1"/>
            </p:cNvSpPr>
            <p:nvPr/>
          </p:nvSpPr>
          <p:spPr bwMode="auto">
            <a:xfrm rot="-1974616">
              <a:off x="1962" y="2256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5C5C5C"/>
                  </a:solidFill>
                  <a:latin typeface="微软雅黑" pitchFamily="34" charset="-122"/>
                  <a:ea typeface="微软雅黑" pitchFamily="34" charset="-122"/>
                </a:rPr>
                <a:t>多措并举</a:t>
              </a:r>
            </a:p>
          </p:txBody>
        </p:sp>
        <p:grpSp>
          <p:nvGrpSpPr>
            <p:cNvPr id="25647" name="Group 469"/>
            <p:cNvGrpSpPr>
              <a:grpSpLocks/>
            </p:cNvGrpSpPr>
            <p:nvPr/>
          </p:nvGrpSpPr>
          <p:grpSpPr bwMode="auto">
            <a:xfrm>
              <a:off x="772" y="2270"/>
              <a:ext cx="2802" cy="452"/>
              <a:chOff x="363" y="2069"/>
              <a:chExt cx="5205" cy="840"/>
            </a:xfrm>
          </p:grpSpPr>
          <p:pic>
            <p:nvPicPr>
              <p:cNvPr id="25648" name="Picture 470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49" name="Picture 471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0" name="Picture 472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1" name="Picture 473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2" name="Group 474"/>
          <p:cNvGrpSpPr>
            <a:grpSpLocks/>
          </p:cNvGrpSpPr>
          <p:nvPr/>
        </p:nvGrpSpPr>
        <p:grpSpPr bwMode="auto">
          <a:xfrm>
            <a:off x="7161213" y="1960563"/>
            <a:ext cx="4448175" cy="1468437"/>
            <a:chOff x="1429" y="3067"/>
            <a:chExt cx="2802" cy="925"/>
          </a:xfrm>
        </p:grpSpPr>
        <p:pic>
          <p:nvPicPr>
            <p:cNvPr id="25615" name="Picture 475"/>
            <p:cNvPicPr>
              <a:picLocks noChangeAspect="1" noChangeArrowheads="1"/>
            </p:cNvPicPr>
            <p:nvPr/>
          </p:nvPicPr>
          <p:blipFill>
            <a:blip r:embed="rId2"/>
            <a:srcRect b="45668"/>
            <a:stretch>
              <a:fillRect/>
            </a:stretch>
          </p:blipFill>
          <p:spPr bwMode="auto">
            <a:xfrm>
              <a:off x="2047" y="3361"/>
              <a:ext cx="120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Freeform 476"/>
            <p:cNvSpPr>
              <a:spLocks/>
            </p:cNvSpPr>
            <p:nvPr/>
          </p:nvSpPr>
          <p:spPr bwMode="auto">
            <a:xfrm>
              <a:off x="2128" y="3067"/>
              <a:ext cx="1379" cy="818"/>
            </a:xfrm>
            <a:custGeom>
              <a:avLst/>
              <a:gdLst>
                <a:gd name="T0" fmla="*/ 436 w 2561"/>
                <a:gd name="T1" fmla="*/ 10 h 1520"/>
                <a:gd name="T2" fmla="*/ 482 w 2561"/>
                <a:gd name="T3" fmla="*/ 20 h 1520"/>
                <a:gd name="T4" fmla="*/ 743 w 2561"/>
                <a:gd name="T5" fmla="*/ 440 h 1520"/>
                <a:gd name="T6" fmla="*/ 88 w 2561"/>
                <a:gd name="T7" fmla="*/ 440 h 1520"/>
                <a:gd name="T8" fmla="*/ 10 w 2561"/>
                <a:gd name="T9" fmla="*/ 314 h 1520"/>
                <a:gd name="T10" fmla="*/ 20 w 2561"/>
                <a:gd name="T11" fmla="*/ 269 h 1520"/>
                <a:gd name="T12" fmla="*/ 436 w 2561"/>
                <a:gd name="T13" fmla="*/ 10 h 15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1"/>
                <a:gd name="T22" fmla="*/ 0 h 1520"/>
                <a:gd name="T23" fmla="*/ 2561 w 2561"/>
                <a:gd name="T24" fmla="*/ 1520 h 15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1" h="1520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2">
                <a:alpha val="4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7" name="Freeform 477"/>
            <p:cNvSpPr>
              <a:spLocks/>
            </p:cNvSpPr>
            <p:nvPr/>
          </p:nvSpPr>
          <p:spPr bwMode="auto">
            <a:xfrm>
              <a:off x="2112" y="3081"/>
              <a:ext cx="1377" cy="809"/>
            </a:xfrm>
            <a:custGeom>
              <a:avLst/>
              <a:gdLst>
                <a:gd name="T0" fmla="*/ 436 w 2559"/>
                <a:gd name="T1" fmla="*/ 10 h 1504"/>
                <a:gd name="T2" fmla="*/ 482 w 2559"/>
                <a:gd name="T3" fmla="*/ 20 h 1504"/>
                <a:gd name="T4" fmla="*/ 740 w 2559"/>
                <a:gd name="T5" fmla="*/ 432 h 1504"/>
                <a:gd name="T6" fmla="*/ 81 w 2559"/>
                <a:gd name="T7" fmla="*/ 432 h 1504"/>
                <a:gd name="T8" fmla="*/ 10 w 2559"/>
                <a:gd name="T9" fmla="*/ 315 h 1504"/>
                <a:gd name="T10" fmla="*/ 20 w 2559"/>
                <a:gd name="T11" fmla="*/ 269 h 1504"/>
                <a:gd name="T12" fmla="*/ 436 w 2559"/>
                <a:gd name="T13" fmla="*/ 10 h 1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59"/>
                <a:gd name="T22" fmla="*/ 0 h 1504"/>
                <a:gd name="T23" fmla="*/ 2559 w 2559"/>
                <a:gd name="T24" fmla="*/ 1504 h 1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59" h="1504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8" name="Freeform 478"/>
            <p:cNvSpPr>
              <a:spLocks/>
            </p:cNvSpPr>
            <p:nvPr/>
          </p:nvSpPr>
          <p:spPr bwMode="auto">
            <a:xfrm>
              <a:off x="2118" y="3075"/>
              <a:ext cx="1381" cy="848"/>
            </a:xfrm>
            <a:custGeom>
              <a:avLst/>
              <a:gdLst>
                <a:gd name="T0" fmla="*/ 437 w 2564"/>
                <a:gd name="T1" fmla="*/ 10 h 1577"/>
                <a:gd name="T2" fmla="*/ 483 w 2564"/>
                <a:gd name="T3" fmla="*/ 20 h 1577"/>
                <a:gd name="T4" fmla="*/ 744 w 2564"/>
                <a:gd name="T5" fmla="*/ 436 h 1577"/>
                <a:gd name="T6" fmla="*/ 84 w 2564"/>
                <a:gd name="T7" fmla="*/ 436 h 1577"/>
                <a:gd name="T8" fmla="*/ 86 w 2564"/>
                <a:gd name="T9" fmla="*/ 436 h 1577"/>
                <a:gd name="T10" fmla="*/ 10 w 2564"/>
                <a:gd name="T11" fmla="*/ 314 h 1577"/>
                <a:gd name="T12" fmla="*/ 20 w 2564"/>
                <a:gd name="T13" fmla="*/ 268 h 1577"/>
                <a:gd name="T14" fmla="*/ 437 w 2564"/>
                <a:gd name="T15" fmla="*/ 10 h 1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1577"/>
                <a:gd name="T26" fmla="*/ 2564 w 2564"/>
                <a:gd name="T27" fmla="*/ 1577 h 15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1577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Freeform 479"/>
            <p:cNvSpPr>
              <a:spLocks/>
            </p:cNvSpPr>
            <p:nvPr/>
          </p:nvSpPr>
          <p:spPr bwMode="auto">
            <a:xfrm>
              <a:off x="2118" y="3074"/>
              <a:ext cx="1380" cy="848"/>
            </a:xfrm>
            <a:custGeom>
              <a:avLst/>
              <a:gdLst>
                <a:gd name="T0" fmla="*/ 436 w 2564"/>
                <a:gd name="T1" fmla="*/ 10 h 1577"/>
                <a:gd name="T2" fmla="*/ 482 w 2564"/>
                <a:gd name="T3" fmla="*/ 20 h 1577"/>
                <a:gd name="T4" fmla="*/ 743 w 2564"/>
                <a:gd name="T5" fmla="*/ 436 h 1577"/>
                <a:gd name="T6" fmla="*/ 84 w 2564"/>
                <a:gd name="T7" fmla="*/ 436 h 1577"/>
                <a:gd name="T8" fmla="*/ 86 w 2564"/>
                <a:gd name="T9" fmla="*/ 436 h 1577"/>
                <a:gd name="T10" fmla="*/ 10 w 2564"/>
                <a:gd name="T11" fmla="*/ 314 h 1577"/>
                <a:gd name="T12" fmla="*/ 20 w 2564"/>
                <a:gd name="T13" fmla="*/ 268 h 1577"/>
                <a:gd name="T14" fmla="*/ 436 w 2564"/>
                <a:gd name="T15" fmla="*/ 10 h 1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1577"/>
                <a:gd name="T26" fmla="*/ 2564 w 2564"/>
                <a:gd name="T27" fmla="*/ 1577 h 15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1577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Text Box 75"/>
            <p:cNvSpPr txBox="1">
              <a:spLocks noChangeArrowheads="1"/>
            </p:cNvSpPr>
            <p:nvPr/>
          </p:nvSpPr>
          <p:spPr bwMode="auto">
            <a:xfrm rot="8899871" flipV="1">
              <a:off x="2186" y="3203"/>
              <a:ext cx="645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7200" b="1" baseline="-25000">
                  <a:solidFill>
                    <a:schemeClr val="bg1"/>
                  </a:solidFill>
                  <a:ea typeface="Arial Unicode MS"/>
                  <a:cs typeface="Arial Unicode MS"/>
                </a:rPr>
                <a:t>03</a:t>
              </a:r>
            </a:p>
          </p:txBody>
        </p:sp>
        <p:grpSp>
          <p:nvGrpSpPr>
            <p:cNvPr id="25621" name="Group 380"/>
            <p:cNvGrpSpPr>
              <a:grpSpLocks/>
            </p:cNvGrpSpPr>
            <p:nvPr/>
          </p:nvGrpSpPr>
          <p:grpSpPr bwMode="auto">
            <a:xfrm rot="-1979903">
              <a:off x="2812" y="3294"/>
              <a:ext cx="154" cy="151"/>
              <a:chOff x="1872" y="2352"/>
              <a:chExt cx="240" cy="240"/>
            </a:xfrm>
          </p:grpSpPr>
          <p:grpSp>
            <p:nvGrpSpPr>
              <p:cNvPr id="25628" name="Group 381"/>
              <p:cNvGrpSpPr>
                <a:grpSpLocks/>
              </p:cNvGrpSpPr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25635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6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7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8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9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</p:grpSp>
          <p:grpSp>
            <p:nvGrpSpPr>
              <p:cNvPr id="25629" name="Group 387"/>
              <p:cNvGrpSpPr>
                <a:grpSpLocks/>
              </p:cNvGrpSpPr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25630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1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2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3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  <p:sp>
              <p:nvSpPr>
                <p:cNvPr id="25634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>
                    <a:solidFill>
                      <a:srgbClr val="5C5C5C"/>
                    </a:solidFill>
                    <a:ea typeface="宋体" charset="-122"/>
                  </a:endParaRPr>
                </a:p>
              </p:txBody>
            </p:sp>
          </p:grpSp>
        </p:grpSp>
        <p:sp>
          <p:nvSpPr>
            <p:cNvPr id="25622" name="Rectangle 134"/>
            <p:cNvSpPr>
              <a:spLocks noChangeArrowheads="1"/>
            </p:cNvSpPr>
            <p:nvPr/>
          </p:nvSpPr>
          <p:spPr bwMode="auto">
            <a:xfrm rot="-1974616">
              <a:off x="2661" y="3482"/>
              <a:ext cx="649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深化人才发展</a:t>
              </a:r>
              <a:endParaRPr lang="en-US" altLang="zh-CN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r">
                <a:spcBef>
                  <a:spcPct val="50000"/>
                </a:spcBef>
              </a:pP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体制机制改革</a:t>
              </a:r>
            </a:p>
          </p:txBody>
        </p:sp>
        <p:grpSp>
          <p:nvGrpSpPr>
            <p:cNvPr id="25623" name="Group 495"/>
            <p:cNvGrpSpPr>
              <a:grpSpLocks/>
            </p:cNvGrpSpPr>
            <p:nvPr/>
          </p:nvGrpSpPr>
          <p:grpSpPr bwMode="auto">
            <a:xfrm>
              <a:off x="1429" y="3540"/>
              <a:ext cx="2802" cy="452"/>
              <a:chOff x="363" y="2069"/>
              <a:chExt cx="5205" cy="840"/>
            </a:xfrm>
          </p:grpSpPr>
          <p:pic>
            <p:nvPicPr>
              <p:cNvPr id="25624" name="Picture 496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5" name="Picture 497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6" name="Picture 498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7" name="Picture 499" descr="yy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9" name="Rectangle 134"/>
          <p:cNvSpPr>
            <a:spLocks noChangeArrowheads="1"/>
          </p:cNvSpPr>
          <p:nvPr/>
        </p:nvSpPr>
        <p:spPr bwMode="auto">
          <a:xfrm>
            <a:off x="769938" y="3432175"/>
            <a:ext cx="3167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4F4F4F"/>
                </a:solidFill>
                <a:latin typeface="微软雅黑" pitchFamily="34" charset="-122"/>
                <a:ea typeface="微软雅黑" pitchFamily="34" charset="-122"/>
              </a:rPr>
              <a:t>实施好人才队伍建设的“三大工程”，即高层次人才队伍建设工程、优秀创新团队建设工程和青年教师人才建设工程</a:t>
            </a:r>
          </a:p>
        </p:txBody>
      </p:sp>
      <p:sp>
        <p:nvSpPr>
          <p:cNvPr id="25609" name="Line 527"/>
          <p:cNvSpPr>
            <a:spLocks noChangeShapeType="1"/>
          </p:cNvSpPr>
          <p:nvPr/>
        </p:nvSpPr>
        <p:spPr bwMode="auto">
          <a:xfrm>
            <a:off x="4076700" y="3286125"/>
            <a:ext cx="0" cy="1655763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Rectangle 134"/>
          <p:cNvSpPr>
            <a:spLocks noChangeArrowheads="1"/>
          </p:cNvSpPr>
          <p:nvPr/>
        </p:nvSpPr>
        <p:spPr bwMode="auto">
          <a:xfrm>
            <a:off x="4152900" y="3432175"/>
            <a:ext cx="360045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培养和引进</a:t>
            </a:r>
            <a:endParaRPr lang="en-US" altLang="zh-CN" sz="2000" dirty="0" smtClean="0">
              <a:solidFill>
                <a:srgbClr val="4F4F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完善</a:t>
            </a:r>
            <a:r>
              <a:rPr lang="zh-CN" altLang="en-US" sz="2000" dirty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人才引进</a:t>
            </a:r>
            <a:r>
              <a:rPr lang="zh-CN" altLang="en-US" sz="2000" dirty="0" smtClean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政策</a:t>
            </a:r>
            <a:endParaRPr lang="en-US" altLang="zh-CN" sz="2000" dirty="0" smtClean="0">
              <a:solidFill>
                <a:srgbClr val="4F4F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科学制定人才引进</a:t>
            </a:r>
            <a:r>
              <a:rPr lang="zh-CN" altLang="en-US" sz="2000" dirty="0" smtClean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endParaRPr lang="en-US" altLang="zh-CN" sz="2000" dirty="0" smtClean="0">
              <a:solidFill>
                <a:srgbClr val="4F4F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加快推进人才库建设</a:t>
            </a:r>
            <a:r>
              <a:rPr lang="zh-CN" altLang="en-US" sz="2000" dirty="0" smtClean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</a:t>
            </a:r>
            <a:endParaRPr lang="en-US" altLang="zh-CN" sz="2000" dirty="0" smtClean="0">
              <a:solidFill>
                <a:srgbClr val="4F4F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rgbClr val="4F4F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努力建成信息准、覆盖广、反应快的人才引进信息网络</a:t>
            </a:r>
          </a:p>
        </p:txBody>
      </p:sp>
      <p:sp>
        <p:nvSpPr>
          <p:cNvPr id="25611" name="Line 529"/>
          <p:cNvSpPr>
            <a:spLocks noChangeShapeType="1"/>
          </p:cNvSpPr>
          <p:nvPr/>
        </p:nvSpPr>
        <p:spPr bwMode="auto">
          <a:xfrm>
            <a:off x="7634288" y="3286125"/>
            <a:ext cx="0" cy="1655763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" name="Rectangle 134"/>
          <p:cNvSpPr>
            <a:spLocks noChangeArrowheads="1"/>
          </p:cNvSpPr>
          <p:nvPr/>
        </p:nvSpPr>
        <p:spPr bwMode="auto">
          <a:xfrm>
            <a:off x="7824788" y="3432175"/>
            <a:ext cx="33385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zh-CN" altLang="en-US" sz="2000">
                <a:solidFill>
                  <a:srgbClr val="4F4F4F"/>
                </a:solidFill>
                <a:latin typeface="微软雅黑" pitchFamily="34" charset="-122"/>
                <a:ea typeface="微软雅黑" pitchFamily="34" charset="-122"/>
              </a:rPr>
              <a:t>强化院部班子任期目标责任制</a:t>
            </a:r>
            <a:endParaRPr lang="en-US" altLang="zh-CN" sz="2000">
              <a:solidFill>
                <a:srgbClr val="4F4F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zh-CN" altLang="en-US" sz="2000">
                <a:solidFill>
                  <a:srgbClr val="4F4F4F"/>
                </a:solidFill>
                <a:latin typeface="微软雅黑" pitchFamily="34" charset="-122"/>
                <a:ea typeface="微软雅黑" pitchFamily="34" charset="-122"/>
              </a:rPr>
              <a:t>改革二级单位年度考核办法</a:t>
            </a:r>
            <a:endParaRPr lang="en-US" altLang="zh-CN" sz="2000">
              <a:solidFill>
                <a:srgbClr val="4F4F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zh-CN" altLang="en-US" sz="2000">
                <a:solidFill>
                  <a:srgbClr val="4F4F4F"/>
                </a:solidFill>
                <a:latin typeface="微软雅黑" pitchFamily="34" charset="-122"/>
                <a:ea typeface="微软雅黑" pitchFamily="34" charset="-122"/>
              </a:rPr>
              <a:t>改进完善团队和团队负责人考核办法</a:t>
            </a:r>
            <a:endParaRPr lang="en-US" altLang="zh-CN" sz="2000">
              <a:solidFill>
                <a:srgbClr val="4F4F4F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zh-CN" altLang="en-US" sz="2000">
                <a:solidFill>
                  <a:srgbClr val="4F4F4F"/>
                </a:solidFill>
                <a:latin typeface="微软雅黑" pitchFamily="34" charset="-122"/>
                <a:ea typeface="微软雅黑" pitchFamily="34" charset="-122"/>
              </a:rPr>
              <a:t>健全完善人才工作领导体制和运行机制</a:t>
            </a:r>
          </a:p>
        </p:txBody>
      </p:sp>
      <p:sp>
        <p:nvSpPr>
          <p:cNvPr id="25613" name="Line 533"/>
          <p:cNvSpPr>
            <a:spLocks noChangeShapeType="1"/>
          </p:cNvSpPr>
          <p:nvPr/>
        </p:nvSpPr>
        <p:spPr bwMode="auto">
          <a:xfrm>
            <a:off x="11193463" y="3286125"/>
            <a:ext cx="0" cy="1655763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Line 534"/>
          <p:cNvSpPr>
            <a:spLocks noChangeShapeType="1"/>
          </p:cNvSpPr>
          <p:nvPr/>
        </p:nvSpPr>
        <p:spPr bwMode="auto">
          <a:xfrm>
            <a:off x="519113" y="3286125"/>
            <a:ext cx="0" cy="1655763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红人领队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152775"/>
            <a:ext cx="58864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51244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强调本学期几项重点工作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校长  山红红</a:t>
            </a:r>
          </a:p>
        </p:txBody>
      </p:sp>
      <p:grpSp>
        <p:nvGrpSpPr>
          <p:cNvPr id="98" name="Group 37"/>
          <p:cNvGrpSpPr>
            <a:grpSpLocks/>
          </p:cNvGrpSpPr>
          <p:nvPr/>
        </p:nvGrpSpPr>
        <p:grpSpPr bwMode="auto">
          <a:xfrm>
            <a:off x="804863" y="1270000"/>
            <a:ext cx="4162425" cy="828675"/>
            <a:chOff x="317" y="255"/>
            <a:chExt cx="2622" cy="522"/>
          </a:xfrm>
        </p:grpSpPr>
        <p:grpSp>
          <p:nvGrpSpPr>
            <p:cNvPr id="26720" name="Group 36"/>
            <p:cNvGrpSpPr>
              <a:grpSpLocks/>
            </p:cNvGrpSpPr>
            <p:nvPr/>
          </p:nvGrpSpPr>
          <p:grpSpPr bwMode="auto">
            <a:xfrm>
              <a:off x="317" y="255"/>
              <a:ext cx="2622" cy="522"/>
              <a:chOff x="317" y="255"/>
              <a:chExt cx="2622" cy="522"/>
            </a:xfrm>
          </p:grpSpPr>
          <p:sp>
            <p:nvSpPr>
              <p:cNvPr id="26722" name="AutoShape 24"/>
              <p:cNvSpPr>
                <a:spLocks noChangeArrowheads="1"/>
              </p:cNvSpPr>
              <p:nvPr/>
            </p:nvSpPr>
            <p:spPr bwMode="auto">
              <a:xfrm>
                <a:off x="357" y="436"/>
                <a:ext cx="2582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723" name="AutoShape 25"/>
              <p:cNvSpPr>
                <a:spLocks noChangeArrowheads="1"/>
              </p:cNvSpPr>
              <p:nvPr/>
            </p:nvSpPr>
            <p:spPr bwMode="auto">
              <a:xfrm>
                <a:off x="385" y="470"/>
                <a:ext cx="2509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724" name="AutoShape 30"/>
              <p:cNvSpPr>
                <a:spLocks noChangeArrowheads="1"/>
              </p:cNvSpPr>
              <p:nvPr/>
            </p:nvSpPr>
            <p:spPr bwMode="auto">
              <a:xfrm>
                <a:off x="703" y="436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725" name="Group 27"/>
              <p:cNvGrpSpPr>
                <a:grpSpLocks/>
              </p:cNvGrpSpPr>
              <p:nvPr/>
            </p:nvGrpSpPr>
            <p:grpSpPr bwMode="auto">
              <a:xfrm rot="355484">
                <a:off x="317" y="255"/>
                <a:ext cx="545" cy="522"/>
                <a:chOff x="2154" y="1593"/>
                <a:chExt cx="782" cy="712"/>
              </a:xfrm>
            </p:grpSpPr>
            <p:sp>
              <p:nvSpPr>
                <p:cNvPr id="26727" name="Freeform 9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728" name="Group 15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732" name="Freeform 13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14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729" name="Group 22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730" name="Freeform 19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731" name="Picture 21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726" name="Rectangle 29"/>
              <p:cNvSpPr>
                <a:spLocks noChangeArrowheads="1"/>
              </p:cNvSpPr>
              <p:nvPr/>
            </p:nvSpPr>
            <p:spPr bwMode="auto">
              <a:xfrm rot="-255250">
                <a:off x="363" y="368"/>
                <a:ext cx="4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01</a:t>
                </a:r>
              </a:p>
            </p:txBody>
          </p:sp>
        </p:grpSp>
        <p:sp>
          <p:nvSpPr>
            <p:cNvPr id="26721" name="Rectangle 35"/>
            <p:cNvSpPr>
              <a:spLocks noChangeArrowheads="1"/>
            </p:cNvSpPr>
            <p:nvPr/>
          </p:nvSpPr>
          <p:spPr bwMode="auto">
            <a:xfrm>
              <a:off x="862" y="459"/>
              <a:ext cx="20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扎实推进“十三五”规划实施</a:t>
              </a:r>
            </a:p>
          </p:txBody>
        </p:sp>
      </p:grpSp>
      <p:grpSp>
        <p:nvGrpSpPr>
          <p:cNvPr id="120" name="Group 56"/>
          <p:cNvGrpSpPr>
            <a:grpSpLocks/>
          </p:cNvGrpSpPr>
          <p:nvPr/>
        </p:nvGrpSpPr>
        <p:grpSpPr bwMode="auto">
          <a:xfrm>
            <a:off x="1711325" y="2287588"/>
            <a:ext cx="3467100" cy="828675"/>
            <a:chOff x="317" y="844"/>
            <a:chExt cx="2184" cy="522"/>
          </a:xfrm>
        </p:grpSpPr>
        <p:grpSp>
          <p:nvGrpSpPr>
            <p:cNvPr id="26706" name="Group 55"/>
            <p:cNvGrpSpPr>
              <a:grpSpLocks/>
            </p:cNvGrpSpPr>
            <p:nvPr/>
          </p:nvGrpSpPr>
          <p:grpSpPr bwMode="auto">
            <a:xfrm>
              <a:off x="317" y="844"/>
              <a:ext cx="2184" cy="522"/>
              <a:chOff x="317" y="844"/>
              <a:chExt cx="2184" cy="522"/>
            </a:xfrm>
          </p:grpSpPr>
          <p:sp>
            <p:nvSpPr>
              <p:cNvPr id="26708" name="AutoShape 40"/>
              <p:cNvSpPr>
                <a:spLocks noChangeArrowheads="1"/>
              </p:cNvSpPr>
              <p:nvPr/>
            </p:nvSpPr>
            <p:spPr bwMode="auto">
              <a:xfrm>
                <a:off x="357" y="1025"/>
                <a:ext cx="2144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709" name="AutoShape 41"/>
              <p:cNvSpPr>
                <a:spLocks noChangeArrowheads="1"/>
              </p:cNvSpPr>
              <p:nvPr/>
            </p:nvSpPr>
            <p:spPr bwMode="auto">
              <a:xfrm>
                <a:off x="385" y="1059"/>
                <a:ext cx="2057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710" name="AutoShape 42"/>
              <p:cNvSpPr>
                <a:spLocks noChangeArrowheads="1"/>
              </p:cNvSpPr>
              <p:nvPr/>
            </p:nvSpPr>
            <p:spPr bwMode="auto">
              <a:xfrm>
                <a:off x="703" y="1025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711" name="Group 43"/>
              <p:cNvGrpSpPr>
                <a:grpSpLocks/>
              </p:cNvGrpSpPr>
              <p:nvPr/>
            </p:nvGrpSpPr>
            <p:grpSpPr bwMode="auto">
              <a:xfrm rot="355484">
                <a:off x="317" y="844"/>
                <a:ext cx="545" cy="522"/>
                <a:chOff x="2154" y="1593"/>
                <a:chExt cx="782" cy="712"/>
              </a:xfrm>
            </p:grpSpPr>
            <p:sp>
              <p:nvSpPr>
                <p:cNvPr id="26713" name="Freeform 44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714" name="Group 45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718" name="Freeform 46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7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715" name="Group 48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716" name="Freeform 49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717" name="Picture 50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712" name="Rectangle 51"/>
              <p:cNvSpPr>
                <a:spLocks noChangeArrowheads="1"/>
              </p:cNvSpPr>
              <p:nvPr/>
            </p:nvSpPr>
            <p:spPr bwMode="auto">
              <a:xfrm rot="-255250">
                <a:off x="363" y="957"/>
                <a:ext cx="4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02</a:t>
                </a:r>
              </a:p>
            </p:txBody>
          </p:sp>
        </p:grpSp>
        <p:sp>
          <p:nvSpPr>
            <p:cNvPr id="26707" name="Rectangle 52"/>
            <p:cNvSpPr>
              <a:spLocks noChangeArrowheads="1"/>
            </p:cNvSpPr>
            <p:nvPr/>
          </p:nvSpPr>
          <p:spPr bwMode="auto">
            <a:xfrm>
              <a:off x="862" y="1048"/>
              <a:ext cx="15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合力推进一流学科建设</a:t>
              </a:r>
            </a:p>
          </p:txBody>
        </p:sp>
      </p:grpSp>
      <p:grpSp>
        <p:nvGrpSpPr>
          <p:cNvPr id="135" name="Group 73"/>
          <p:cNvGrpSpPr>
            <a:grpSpLocks/>
          </p:cNvGrpSpPr>
          <p:nvPr/>
        </p:nvGrpSpPr>
        <p:grpSpPr bwMode="auto">
          <a:xfrm>
            <a:off x="693738" y="3375025"/>
            <a:ext cx="6192837" cy="828675"/>
            <a:chOff x="317" y="1479"/>
            <a:chExt cx="3901" cy="522"/>
          </a:xfrm>
        </p:grpSpPr>
        <p:grpSp>
          <p:nvGrpSpPr>
            <p:cNvPr id="26692" name="Group 72"/>
            <p:cNvGrpSpPr>
              <a:grpSpLocks/>
            </p:cNvGrpSpPr>
            <p:nvPr/>
          </p:nvGrpSpPr>
          <p:grpSpPr bwMode="auto">
            <a:xfrm>
              <a:off x="317" y="1479"/>
              <a:ext cx="3901" cy="522"/>
              <a:chOff x="317" y="1479"/>
              <a:chExt cx="3901" cy="522"/>
            </a:xfrm>
          </p:grpSpPr>
          <p:sp>
            <p:nvSpPr>
              <p:cNvPr id="26694" name="AutoShape 59"/>
              <p:cNvSpPr>
                <a:spLocks noChangeArrowheads="1"/>
              </p:cNvSpPr>
              <p:nvPr/>
            </p:nvSpPr>
            <p:spPr bwMode="auto">
              <a:xfrm>
                <a:off x="357" y="1660"/>
                <a:ext cx="3861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95" name="AutoShape 60"/>
              <p:cNvSpPr>
                <a:spLocks noChangeArrowheads="1"/>
              </p:cNvSpPr>
              <p:nvPr/>
            </p:nvSpPr>
            <p:spPr bwMode="auto">
              <a:xfrm>
                <a:off x="385" y="1694"/>
                <a:ext cx="3797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96" name="AutoShape 61"/>
              <p:cNvSpPr>
                <a:spLocks noChangeArrowheads="1"/>
              </p:cNvSpPr>
              <p:nvPr/>
            </p:nvSpPr>
            <p:spPr bwMode="auto">
              <a:xfrm>
                <a:off x="703" y="1660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697" name="Group 62"/>
              <p:cNvGrpSpPr>
                <a:grpSpLocks/>
              </p:cNvGrpSpPr>
              <p:nvPr/>
            </p:nvGrpSpPr>
            <p:grpSpPr bwMode="auto">
              <a:xfrm rot="355484">
                <a:off x="317" y="1479"/>
                <a:ext cx="545" cy="522"/>
                <a:chOff x="2154" y="1593"/>
                <a:chExt cx="782" cy="712"/>
              </a:xfrm>
            </p:grpSpPr>
            <p:sp>
              <p:nvSpPr>
                <p:cNvPr id="26699" name="Freeform 63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700" name="Group 64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704" name="Freeform 65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66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701" name="Group 67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702" name="Freeform 68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703" name="Picture 69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98" name="Rectangle 70"/>
              <p:cNvSpPr>
                <a:spLocks noChangeArrowheads="1"/>
              </p:cNvSpPr>
              <p:nvPr/>
            </p:nvSpPr>
            <p:spPr bwMode="auto">
              <a:xfrm rot="-255250">
                <a:off x="363" y="1592"/>
                <a:ext cx="4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03</a:t>
                </a:r>
              </a:p>
            </p:txBody>
          </p:sp>
        </p:grpSp>
        <p:sp>
          <p:nvSpPr>
            <p:cNvPr id="26693" name="Rectangle 71"/>
            <p:cNvSpPr>
              <a:spLocks noChangeArrowheads="1"/>
            </p:cNvSpPr>
            <p:nvPr/>
          </p:nvSpPr>
          <p:spPr bwMode="auto">
            <a:xfrm>
              <a:off x="862" y="1683"/>
              <a:ext cx="3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切实抓好本科教学评估整改和培养方案修订工作</a:t>
              </a:r>
            </a:p>
          </p:txBody>
        </p:sp>
      </p:grpSp>
      <p:grpSp>
        <p:nvGrpSpPr>
          <p:cNvPr id="150" name="Group 37"/>
          <p:cNvGrpSpPr>
            <a:grpSpLocks/>
          </p:cNvGrpSpPr>
          <p:nvPr/>
        </p:nvGrpSpPr>
        <p:grpSpPr bwMode="auto">
          <a:xfrm>
            <a:off x="5921375" y="1290638"/>
            <a:ext cx="4021138" cy="828675"/>
            <a:chOff x="317" y="255"/>
            <a:chExt cx="2533" cy="522"/>
          </a:xfrm>
        </p:grpSpPr>
        <p:grpSp>
          <p:nvGrpSpPr>
            <p:cNvPr id="26678" name="Group 36"/>
            <p:cNvGrpSpPr>
              <a:grpSpLocks/>
            </p:cNvGrpSpPr>
            <p:nvPr/>
          </p:nvGrpSpPr>
          <p:grpSpPr bwMode="auto">
            <a:xfrm>
              <a:off x="317" y="255"/>
              <a:ext cx="2533" cy="522"/>
              <a:chOff x="317" y="255"/>
              <a:chExt cx="2533" cy="522"/>
            </a:xfrm>
          </p:grpSpPr>
          <p:sp>
            <p:nvSpPr>
              <p:cNvPr id="26680" name="AutoShape 24"/>
              <p:cNvSpPr>
                <a:spLocks noChangeArrowheads="1"/>
              </p:cNvSpPr>
              <p:nvPr/>
            </p:nvSpPr>
            <p:spPr bwMode="auto">
              <a:xfrm>
                <a:off x="357" y="436"/>
                <a:ext cx="249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81" name="AutoShape 25"/>
              <p:cNvSpPr>
                <a:spLocks noChangeArrowheads="1"/>
              </p:cNvSpPr>
              <p:nvPr/>
            </p:nvSpPr>
            <p:spPr bwMode="auto">
              <a:xfrm>
                <a:off x="385" y="470"/>
                <a:ext cx="2350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82" name="AutoShape 30"/>
              <p:cNvSpPr>
                <a:spLocks noChangeArrowheads="1"/>
              </p:cNvSpPr>
              <p:nvPr/>
            </p:nvSpPr>
            <p:spPr bwMode="auto">
              <a:xfrm>
                <a:off x="703" y="436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683" name="Group 27"/>
              <p:cNvGrpSpPr>
                <a:grpSpLocks/>
              </p:cNvGrpSpPr>
              <p:nvPr/>
            </p:nvGrpSpPr>
            <p:grpSpPr bwMode="auto">
              <a:xfrm rot="355484">
                <a:off x="317" y="255"/>
                <a:ext cx="545" cy="522"/>
                <a:chOff x="2154" y="1593"/>
                <a:chExt cx="782" cy="712"/>
              </a:xfrm>
            </p:grpSpPr>
            <p:sp>
              <p:nvSpPr>
                <p:cNvPr id="26685" name="Freeform 9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86" name="Group 15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690" name="Freeform 13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Freeform 14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687" name="Group 22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688" name="Freeform 19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689" name="Picture 21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84" name="Rectangle 29"/>
              <p:cNvSpPr>
                <a:spLocks noChangeArrowheads="1"/>
              </p:cNvSpPr>
              <p:nvPr/>
            </p:nvSpPr>
            <p:spPr bwMode="auto">
              <a:xfrm rot="-255250">
                <a:off x="363" y="368"/>
                <a:ext cx="4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04</a:t>
                </a:r>
              </a:p>
            </p:txBody>
          </p:sp>
        </p:grpSp>
        <p:sp>
          <p:nvSpPr>
            <p:cNvPr id="26679" name="Rectangle 35"/>
            <p:cNvSpPr>
              <a:spLocks noChangeArrowheads="1"/>
            </p:cNvSpPr>
            <p:nvPr/>
          </p:nvSpPr>
          <p:spPr bwMode="auto">
            <a:xfrm>
              <a:off x="862" y="486"/>
              <a:ext cx="18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不断深化科研管理机制改革</a:t>
              </a:r>
            </a:p>
          </p:txBody>
        </p:sp>
      </p:grpSp>
      <p:grpSp>
        <p:nvGrpSpPr>
          <p:cNvPr id="165" name="Group 56"/>
          <p:cNvGrpSpPr>
            <a:grpSpLocks/>
          </p:cNvGrpSpPr>
          <p:nvPr/>
        </p:nvGrpSpPr>
        <p:grpSpPr bwMode="auto">
          <a:xfrm>
            <a:off x="7091363" y="2316163"/>
            <a:ext cx="4356100" cy="828675"/>
            <a:chOff x="317" y="844"/>
            <a:chExt cx="2744" cy="522"/>
          </a:xfrm>
        </p:grpSpPr>
        <p:grpSp>
          <p:nvGrpSpPr>
            <p:cNvPr id="26664" name="Group 55"/>
            <p:cNvGrpSpPr>
              <a:grpSpLocks/>
            </p:cNvGrpSpPr>
            <p:nvPr/>
          </p:nvGrpSpPr>
          <p:grpSpPr bwMode="auto">
            <a:xfrm>
              <a:off x="317" y="844"/>
              <a:ext cx="2744" cy="522"/>
              <a:chOff x="317" y="844"/>
              <a:chExt cx="2744" cy="522"/>
            </a:xfrm>
          </p:grpSpPr>
          <p:sp>
            <p:nvSpPr>
              <p:cNvPr id="26666" name="AutoShape 40"/>
              <p:cNvSpPr>
                <a:spLocks noChangeArrowheads="1"/>
              </p:cNvSpPr>
              <p:nvPr/>
            </p:nvSpPr>
            <p:spPr bwMode="auto">
              <a:xfrm>
                <a:off x="357" y="1025"/>
                <a:ext cx="2704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67" name="AutoShape 41"/>
              <p:cNvSpPr>
                <a:spLocks noChangeArrowheads="1"/>
              </p:cNvSpPr>
              <p:nvPr/>
            </p:nvSpPr>
            <p:spPr bwMode="auto">
              <a:xfrm>
                <a:off x="385" y="1059"/>
                <a:ext cx="2642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68" name="AutoShape 42"/>
              <p:cNvSpPr>
                <a:spLocks noChangeArrowheads="1"/>
              </p:cNvSpPr>
              <p:nvPr/>
            </p:nvSpPr>
            <p:spPr bwMode="auto">
              <a:xfrm>
                <a:off x="703" y="1025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669" name="Group 43"/>
              <p:cNvGrpSpPr>
                <a:grpSpLocks/>
              </p:cNvGrpSpPr>
              <p:nvPr/>
            </p:nvGrpSpPr>
            <p:grpSpPr bwMode="auto">
              <a:xfrm rot="355484">
                <a:off x="317" y="844"/>
                <a:ext cx="545" cy="522"/>
                <a:chOff x="2154" y="1593"/>
                <a:chExt cx="782" cy="712"/>
              </a:xfrm>
            </p:grpSpPr>
            <p:sp>
              <p:nvSpPr>
                <p:cNvPr id="26671" name="Freeform 44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72" name="Group 45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676" name="Freeform 46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47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673" name="Group 48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674" name="Freeform 49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675" name="Picture 50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70" name="Rectangle 51"/>
              <p:cNvSpPr>
                <a:spLocks noChangeArrowheads="1"/>
              </p:cNvSpPr>
              <p:nvPr/>
            </p:nvSpPr>
            <p:spPr bwMode="auto">
              <a:xfrm rot="-255250">
                <a:off x="363" y="957"/>
                <a:ext cx="4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05</a:t>
                </a:r>
              </a:p>
            </p:txBody>
          </p:sp>
        </p:grpSp>
        <p:sp>
          <p:nvSpPr>
            <p:cNvPr id="26665" name="Rectangle 52"/>
            <p:cNvSpPr>
              <a:spLocks noChangeArrowheads="1"/>
            </p:cNvSpPr>
            <p:nvPr/>
          </p:nvSpPr>
          <p:spPr bwMode="auto">
            <a:xfrm>
              <a:off x="862" y="1048"/>
              <a:ext cx="2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进一步落实岗位设置与聘用制度</a:t>
              </a:r>
            </a:p>
          </p:txBody>
        </p:sp>
      </p:grpSp>
      <p:grpSp>
        <p:nvGrpSpPr>
          <p:cNvPr id="180" name="Group 73"/>
          <p:cNvGrpSpPr>
            <a:grpSpLocks/>
          </p:cNvGrpSpPr>
          <p:nvPr/>
        </p:nvGrpSpPr>
        <p:grpSpPr bwMode="auto">
          <a:xfrm>
            <a:off x="1774825" y="4605338"/>
            <a:ext cx="3948113" cy="828675"/>
            <a:chOff x="317" y="1479"/>
            <a:chExt cx="2487" cy="522"/>
          </a:xfrm>
        </p:grpSpPr>
        <p:grpSp>
          <p:nvGrpSpPr>
            <p:cNvPr id="26650" name="Group 72"/>
            <p:cNvGrpSpPr>
              <a:grpSpLocks/>
            </p:cNvGrpSpPr>
            <p:nvPr/>
          </p:nvGrpSpPr>
          <p:grpSpPr bwMode="auto">
            <a:xfrm>
              <a:off x="317" y="1479"/>
              <a:ext cx="2487" cy="522"/>
              <a:chOff x="317" y="1479"/>
              <a:chExt cx="2487" cy="522"/>
            </a:xfrm>
          </p:grpSpPr>
          <p:sp>
            <p:nvSpPr>
              <p:cNvPr id="26652" name="AutoShape 59"/>
              <p:cNvSpPr>
                <a:spLocks noChangeArrowheads="1"/>
              </p:cNvSpPr>
              <p:nvPr/>
            </p:nvSpPr>
            <p:spPr bwMode="auto">
              <a:xfrm>
                <a:off x="357" y="1660"/>
                <a:ext cx="2447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53" name="AutoShape 60"/>
              <p:cNvSpPr>
                <a:spLocks noChangeArrowheads="1"/>
              </p:cNvSpPr>
              <p:nvPr/>
            </p:nvSpPr>
            <p:spPr bwMode="auto">
              <a:xfrm>
                <a:off x="385" y="1694"/>
                <a:ext cx="2350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54" name="AutoShape 61"/>
              <p:cNvSpPr>
                <a:spLocks noChangeArrowheads="1"/>
              </p:cNvSpPr>
              <p:nvPr/>
            </p:nvSpPr>
            <p:spPr bwMode="auto">
              <a:xfrm>
                <a:off x="703" y="1660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655" name="Group 62"/>
              <p:cNvGrpSpPr>
                <a:grpSpLocks/>
              </p:cNvGrpSpPr>
              <p:nvPr/>
            </p:nvGrpSpPr>
            <p:grpSpPr bwMode="auto">
              <a:xfrm rot="355484">
                <a:off x="317" y="1479"/>
                <a:ext cx="545" cy="522"/>
                <a:chOff x="2154" y="1593"/>
                <a:chExt cx="782" cy="712"/>
              </a:xfrm>
            </p:grpSpPr>
            <p:sp>
              <p:nvSpPr>
                <p:cNvPr id="26657" name="Freeform 63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58" name="Group 64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662" name="Freeform 65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66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659" name="Group 67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660" name="Freeform 68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661" name="Picture 69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56" name="Rectangle 70"/>
              <p:cNvSpPr>
                <a:spLocks noChangeArrowheads="1"/>
              </p:cNvSpPr>
              <p:nvPr/>
            </p:nvSpPr>
            <p:spPr bwMode="auto">
              <a:xfrm rot="-255250">
                <a:off x="361" y="1590"/>
                <a:ext cx="43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06</a:t>
                </a:r>
              </a:p>
            </p:txBody>
          </p:sp>
        </p:grpSp>
        <p:sp>
          <p:nvSpPr>
            <p:cNvPr id="26651" name="Rectangle 71"/>
            <p:cNvSpPr>
              <a:spLocks noChangeArrowheads="1"/>
            </p:cNvSpPr>
            <p:nvPr/>
          </p:nvSpPr>
          <p:spPr bwMode="auto">
            <a:xfrm>
              <a:off x="862" y="1683"/>
              <a:ext cx="18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加强经济活动内控体系建设</a:t>
              </a:r>
            </a:p>
          </p:txBody>
        </p:sp>
      </p:grpSp>
      <p:grpSp>
        <p:nvGrpSpPr>
          <p:cNvPr id="195" name="Group 73"/>
          <p:cNvGrpSpPr>
            <a:grpSpLocks/>
          </p:cNvGrpSpPr>
          <p:nvPr/>
        </p:nvGrpSpPr>
        <p:grpSpPr bwMode="auto">
          <a:xfrm>
            <a:off x="6029325" y="4594225"/>
            <a:ext cx="4402138" cy="828675"/>
            <a:chOff x="317" y="1479"/>
            <a:chExt cx="2773" cy="522"/>
          </a:xfrm>
        </p:grpSpPr>
        <p:grpSp>
          <p:nvGrpSpPr>
            <p:cNvPr id="26636" name="Group 72"/>
            <p:cNvGrpSpPr>
              <a:grpSpLocks/>
            </p:cNvGrpSpPr>
            <p:nvPr/>
          </p:nvGrpSpPr>
          <p:grpSpPr bwMode="auto">
            <a:xfrm>
              <a:off x="317" y="1479"/>
              <a:ext cx="2773" cy="522"/>
              <a:chOff x="317" y="1479"/>
              <a:chExt cx="2773" cy="522"/>
            </a:xfrm>
          </p:grpSpPr>
          <p:sp>
            <p:nvSpPr>
              <p:cNvPr id="26638" name="AutoShape 59"/>
              <p:cNvSpPr>
                <a:spLocks noChangeArrowheads="1"/>
              </p:cNvSpPr>
              <p:nvPr/>
            </p:nvSpPr>
            <p:spPr bwMode="auto">
              <a:xfrm>
                <a:off x="357" y="1660"/>
                <a:ext cx="273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B9B9B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39" name="AutoShape 60"/>
              <p:cNvSpPr>
                <a:spLocks noChangeArrowheads="1"/>
              </p:cNvSpPr>
              <p:nvPr/>
            </p:nvSpPr>
            <p:spPr bwMode="auto">
              <a:xfrm>
                <a:off x="385" y="1694"/>
                <a:ext cx="2643" cy="2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587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sp>
            <p:nvSpPr>
              <p:cNvPr id="26640" name="AutoShape 61"/>
              <p:cNvSpPr>
                <a:spLocks noChangeArrowheads="1"/>
              </p:cNvSpPr>
              <p:nvPr/>
            </p:nvSpPr>
            <p:spPr bwMode="auto">
              <a:xfrm>
                <a:off x="703" y="1660"/>
                <a:ext cx="363" cy="29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00">
                      <a:alpha val="39998"/>
                    </a:srgbClr>
                  </a:gs>
                  <a:gs pos="100000">
                    <a:srgbClr val="EAEAEA">
                      <a:alpha val="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4000" b="1">
                  <a:ea typeface="宋体" charset="-122"/>
                </a:endParaRPr>
              </a:p>
            </p:txBody>
          </p:sp>
          <p:grpSp>
            <p:nvGrpSpPr>
              <p:cNvPr id="26641" name="Group 62"/>
              <p:cNvGrpSpPr>
                <a:grpSpLocks/>
              </p:cNvGrpSpPr>
              <p:nvPr/>
            </p:nvGrpSpPr>
            <p:grpSpPr bwMode="auto">
              <a:xfrm rot="355484">
                <a:off x="317" y="1479"/>
                <a:ext cx="545" cy="522"/>
                <a:chOff x="2154" y="1593"/>
                <a:chExt cx="782" cy="712"/>
              </a:xfrm>
            </p:grpSpPr>
            <p:sp>
              <p:nvSpPr>
                <p:cNvPr id="26643" name="Freeform 63"/>
                <p:cNvSpPr>
                  <a:spLocks/>
                </p:cNvSpPr>
                <p:nvPr/>
              </p:nvSpPr>
              <p:spPr bwMode="auto">
                <a:xfrm>
                  <a:off x="2154" y="1661"/>
                  <a:ext cx="776" cy="644"/>
                </a:xfrm>
                <a:custGeom>
                  <a:avLst/>
                  <a:gdLst>
                    <a:gd name="T0" fmla="*/ 774 w 776"/>
                    <a:gd name="T1" fmla="*/ 448 h 644"/>
                    <a:gd name="T2" fmla="*/ 774 w 776"/>
                    <a:gd name="T3" fmla="*/ 468 h 644"/>
                    <a:gd name="T4" fmla="*/ 766 w 776"/>
                    <a:gd name="T5" fmla="*/ 492 h 644"/>
                    <a:gd name="T6" fmla="*/ 748 w 776"/>
                    <a:gd name="T7" fmla="*/ 512 h 644"/>
                    <a:gd name="T8" fmla="*/ 720 w 776"/>
                    <a:gd name="T9" fmla="*/ 532 h 644"/>
                    <a:gd name="T10" fmla="*/ 680 w 776"/>
                    <a:gd name="T11" fmla="*/ 550 h 644"/>
                    <a:gd name="T12" fmla="*/ 600 w 776"/>
                    <a:gd name="T13" fmla="*/ 582 h 644"/>
                    <a:gd name="T14" fmla="*/ 520 w 776"/>
                    <a:gd name="T15" fmla="*/ 608 h 644"/>
                    <a:gd name="T16" fmla="*/ 438 w 776"/>
                    <a:gd name="T17" fmla="*/ 626 h 644"/>
                    <a:gd name="T18" fmla="*/ 356 w 776"/>
                    <a:gd name="T19" fmla="*/ 638 h 644"/>
                    <a:gd name="T20" fmla="*/ 274 w 776"/>
                    <a:gd name="T21" fmla="*/ 644 h 644"/>
                    <a:gd name="T22" fmla="*/ 192 w 776"/>
                    <a:gd name="T23" fmla="*/ 644 h 644"/>
                    <a:gd name="T24" fmla="*/ 112 w 776"/>
                    <a:gd name="T25" fmla="*/ 636 h 644"/>
                    <a:gd name="T26" fmla="*/ 72 w 776"/>
                    <a:gd name="T27" fmla="*/ 630 h 644"/>
                    <a:gd name="T28" fmla="*/ 64 w 776"/>
                    <a:gd name="T29" fmla="*/ 626 h 644"/>
                    <a:gd name="T30" fmla="*/ 56 w 776"/>
                    <a:gd name="T31" fmla="*/ 616 h 644"/>
                    <a:gd name="T32" fmla="*/ 54 w 776"/>
                    <a:gd name="T33" fmla="*/ 608 h 644"/>
                    <a:gd name="T34" fmla="*/ 0 w 776"/>
                    <a:gd name="T35" fmla="*/ 118 h 644"/>
                    <a:gd name="T36" fmla="*/ 2 w 776"/>
                    <a:gd name="T37" fmla="*/ 108 h 644"/>
                    <a:gd name="T38" fmla="*/ 16 w 776"/>
                    <a:gd name="T39" fmla="*/ 106 h 644"/>
                    <a:gd name="T40" fmla="*/ 44 w 776"/>
                    <a:gd name="T41" fmla="*/ 114 h 644"/>
                    <a:gd name="T42" fmla="*/ 118 w 776"/>
                    <a:gd name="T43" fmla="*/ 128 h 644"/>
                    <a:gd name="T44" fmla="*/ 222 w 776"/>
                    <a:gd name="T45" fmla="*/ 138 h 644"/>
                    <a:gd name="T46" fmla="*/ 312 w 776"/>
                    <a:gd name="T47" fmla="*/ 136 h 644"/>
                    <a:gd name="T48" fmla="*/ 342 w 776"/>
                    <a:gd name="T49" fmla="*/ 134 h 644"/>
                    <a:gd name="T50" fmla="*/ 404 w 776"/>
                    <a:gd name="T51" fmla="*/ 128 h 644"/>
                    <a:gd name="T52" fmla="*/ 518 w 776"/>
                    <a:gd name="T53" fmla="*/ 106 h 644"/>
                    <a:gd name="T54" fmla="*/ 608 w 776"/>
                    <a:gd name="T55" fmla="*/ 78 h 644"/>
                    <a:gd name="T56" fmla="*/ 666 w 776"/>
                    <a:gd name="T57" fmla="*/ 56 h 644"/>
                    <a:gd name="T58" fmla="*/ 676 w 776"/>
                    <a:gd name="T59" fmla="*/ 48 h 644"/>
                    <a:gd name="T60" fmla="*/ 692 w 776"/>
                    <a:gd name="T61" fmla="*/ 34 h 644"/>
                    <a:gd name="T62" fmla="*/ 702 w 776"/>
                    <a:gd name="T63" fmla="*/ 20 h 644"/>
                    <a:gd name="T64" fmla="*/ 706 w 776"/>
                    <a:gd name="T65" fmla="*/ 6 h 644"/>
                    <a:gd name="T66" fmla="*/ 706 w 776"/>
                    <a:gd name="T67" fmla="*/ 0 h 644"/>
                    <a:gd name="T68" fmla="*/ 700 w 776"/>
                    <a:gd name="T69" fmla="*/ 294 h 644"/>
                    <a:gd name="T70" fmla="*/ 774 w 776"/>
                    <a:gd name="T71" fmla="*/ 448 h 6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6"/>
                    <a:gd name="T109" fmla="*/ 0 h 644"/>
                    <a:gd name="T110" fmla="*/ 776 w 776"/>
                    <a:gd name="T111" fmla="*/ 644 h 6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6" h="644">
                      <a:moveTo>
                        <a:pt x="774" y="448"/>
                      </a:moveTo>
                      <a:lnTo>
                        <a:pt x="774" y="448"/>
                      </a:lnTo>
                      <a:lnTo>
                        <a:pt x="776" y="458"/>
                      </a:lnTo>
                      <a:lnTo>
                        <a:pt x="774" y="468"/>
                      </a:lnTo>
                      <a:lnTo>
                        <a:pt x="770" y="480"/>
                      </a:lnTo>
                      <a:lnTo>
                        <a:pt x="766" y="492"/>
                      </a:lnTo>
                      <a:lnTo>
                        <a:pt x="758" y="502"/>
                      </a:lnTo>
                      <a:lnTo>
                        <a:pt x="748" y="512"/>
                      </a:lnTo>
                      <a:lnTo>
                        <a:pt x="734" y="522"/>
                      </a:lnTo>
                      <a:lnTo>
                        <a:pt x="720" y="532"/>
                      </a:lnTo>
                      <a:lnTo>
                        <a:pt x="680" y="550"/>
                      </a:lnTo>
                      <a:lnTo>
                        <a:pt x="640" y="566"/>
                      </a:lnTo>
                      <a:lnTo>
                        <a:pt x="600" y="582"/>
                      </a:lnTo>
                      <a:lnTo>
                        <a:pt x="560" y="596"/>
                      </a:lnTo>
                      <a:lnTo>
                        <a:pt x="520" y="608"/>
                      </a:lnTo>
                      <a:lnTo>
                        <a:pt x="478" y="618"/>
                      </a:lnTo>
                      <a:lnTo>
                        <a:pt x="438" y="626"/>
                      </a:lnTo>
                      <a:lnTo>
                        <a:pt x="396" y="634"/>
                      </a:lnTo>
                      <a:lnTo>
                        <a:pt x="356" y="638"/>
                      </a:lnTo>
                      <a:lnTo>
                        <a:pt x="314" y="642"/>
                      </a:lnTo>
                      <a:lnTo>
                        <a:pt x="274" y="644"/>
                      </a:lnTo>
                      <a:lnTo>
                        <a:pt x="234" y="644"/>
                      </a:lnTo>
                      <a:lnTo>
                        <a:pt x="192" y="644"/>
                      </a:lnTo>
                      <a:lnTo>
                        <a:pt x="152" y="640"/>
                      </a:lnTo>
                      <a:lnTo>
                        <a:pt x="112" y="636"/>
                      </a:lnTo>
                      <a:lnTo>
                        <a:pt x="72" y="630"/>
                      </a:lnTo>
                      <a:lnTo>
                        <a:pt x="70" y="630"/>
                      </a:lnTo>
                      <a:lnTo>
                        <a:pt x="64" y="626"/>
                      </a:lnTo>
                      <a:lnTo>
                        <a:pt x="58" y="620"/>
                      </a:lnTo>
                      <a:lnTo>
                        <a:pt x="56" y="616"/>
                      </a:lnTo>
                      <a:lnTo>
                        <a:pt x="54" y="608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8" y="106"/>
                      </a:lnTo>
                      <a:lnTo>
                        <a:pt x="16" y="106"/>
                      </a:lnTo>
                      <a:lnTo>
                        <a:pt x="44" y="114"/>
                      </a:lnTo>
                      <a:lnTo>
                        <a:pt x="76" y="120"/>
                      </a:lnTo>
                      <a:lnTo>
                        <a:pt x="118" y="128"/>
                      </a:lnTo>
                      <a:lnTo>
                        <a:pt x="168" y="134"/>
                      </a:lnTo>
                      <a:lnTo>
                        <a:pt x="222" y="138"/>
                      </a:lnTo>
                      <a:lnTo>
                        <a:pt x="282" y="138"/>
                      </a:lnTo>
                      <a:lnTo>
                        <a:pt x="312" y="136"/>
                      </a:lnTo>
                      <a:lnTo>
                        <a:pt x="342" y="134"/>
                      </a:lnTo>
                      <a:lnTo>
                        <a:pt x="374" y="132"/>
                      </a:lnTo>
                      <a:lnTo>
                        <a:pt x="404" y="128"/>
                      </a:lnTo>
                      <a:lnTo>
                        <a:pt x="462" y="118"/>
                      </a:lnTo>
                      <a:lnTo>
                        <a:pt x="518" y="106"/>
                      </a:lnTo>
                      <a:lnTo>
                        <a:pt x="566" y="92"/>
                      </a:lnTo>
                      <a:lnTo>
                        <a:pt x="608" y="78"/>
                      </a:lnTo>
                      <a:lnTo>
                        <a:pt x="640" y="66"/>
                      </a:lnTo>
                      <a:lnTo>
                        <a:pt x="666" y="56"/>
                      </a:lnTo>
                      <a:lnTo>
                        <a:pt x="676" y="48"/>
                      </a:lnTo>
                      <a:lnTo>
                        <a:pt x="686" y="42"/>
                      </a:lnTo>
                      <a:lnTo>
                        <a:pt x="692" y="34"/>
                      </a:lnTo>
                      <a:lnTo>
                        <a:pt x="698" y="28"/>
                      </a:lnTo>
                      <a:lnTo>
                        <a:pt x="702" y="20"/>
                      </a:lnTo>
                      <a:lnTo>
                        <a:pt x="704" y="14"/>
                      </a:lnTo>
                      <a:lnTo>
                        <a:pt x="706" y="6"/>
                      </a:lnTo>
                      <a:lnTo>
                        <a:pt x="706" y="0"/>
                      </a:lnTo>
                      <a:lnTo>
                        <a:pt x="700" y="294"/>
                      </a:lnTo>
                      <a:lnTo>
                        <a:pt x="774" y="4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C1C1C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44" name="Group 64"/>
                <p:cNvGrpSpPr>
                  <a:grpSpLocks/>
                </p:cNvGrpSpPr>
                <p:nvPr/>
              </p:nvGrpSpPr>
              <p:grpSpPr bwMode="auto">
                <a:xfrm>
                  <a:off x="2182" y="1743"/>
                  <a:ext cx="736" cy="534"/>
                  <a:chOff x="3719" y="1729"/>
                  <a:chExt cx="736" cy="534"/>
                </a:xfrm>
              </p:grpSpPr>
              <p:sp>
                <p:nvSpPr>
                  <p:cNvPr id="26648" name="Freeform 65"/>
                  <p:cNvSpPr>
                    <a:spLocks/>
                  </p:cNvSpPr>
                  <p:nvPr/>
                </p:nvSpPr>
                <p:spPr bwMode="auto">
                  <a:xfrm>
                    <a:off x="3719" y="1729"/>
                    <a:ext cx="736" cy="534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36"/>
                      <a:gd name="T97" fmla="*/ 0 h 534"/>
                      <a:gd name="T98" fmla="*/ 736 w 736"/>
                      <a:gd name="T99" fmla="*/ 534 h 5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66"/>
                  <p:cNvSpPr>
                    <a:spLocks/>
                  </p:cNvSpPr>
                  <p:nvPr/>
                </p:nvSpPr>
                <p:spPr bwMode="auto">
                  <a:xfrm>
                    <a:off x="3719" y="1728"/>
                    <a:ext cx="732" cy="532"/>
                  </a:xfrm>
                  <a:custGeom>
                    <a:avLst/>
                    <a:gdLst>
                      <a:gd name="T0" fmla="*/ 50 w 736"/>
                      <a:gd name="T1" fmla="*/ 518 h 534"/>
                      <a:gd name="T2" fmla="*/ 10 w 736"/>
                      <a:gd name="T3" fmla="*/ 164 h 534"/>
                      <a:gd name="T4" fmla="*/ 0 w 736"/>
                      <a:gd name="T5" fmla="*/ 68 h 534"/>
                      <a:gd name="T6" fmla="*/ 0 w 736"/>
                      <a:gd name="T7" fmla="*/ 50 h 534"/>
                      <a:gd name="T8" fmla="*/ 48 w 736"/>
                      <a:gd name="T9" fmla="*/ 64 h 534"/>
                      <a:gd name="T10" fmla="*/ 130 w 736"/>
                      <a:gd name="T11" fmla="*/ 76 h 534"/>
                      <a:gd name="T12" fmla="*/ 234 w 736"/>
                      <a:gd name="T13" fmla="*/ 84 h 534"/>
                      <a:gd name="T14" fmla="*/ 346 w 736"/>
                      <a:gd name="T15" fmla="*/ 78 h 534"/>
                      <a:gd name="T16" fmla="*/ 402 w 736"/>
                      <a:gd name="T17" fmla="*/ 72 h 534"/>
                      <a:gd name="T18" fmla="*/ 506 w 736"/>
                      <a:gd name="T19" fmla="*/ 50 h 534"/>
                      <a:gd name="T20" fmla="*/ 586 w 736"/>
                      <a:gd name="T21" fmla="*/ 24 h 534"/>
                      <a:gd name="T22" fmla="*/ 640 w 736"/>
                      <a:gd name="T23" fmla="*/ 4 h 534"/>
                      <a:gd name="T24" fmla="*/ 642 w 736"/>
                      <a:gd name="T25" fmla="*/ 2 h 534"/>
                      <a:gd name="T26" fmla="*/ 644 w 736"/>
                      <a:gd name="T27" fmla="*/ 0 h 534"/>
                      <a:gd name="T28" fmla="*/ 646 w 736"/>
                      <a:gd name="T29" fmla="*/ 0 h 534"/>
                      <a:gd name="T30" fmla="*/ 642 w 736"/>
                      <a:gd name="T31" fmla="*/ 222 h 534"/>
                      <a:gd name="T32" fmla="*/ 642 w 736"/>
                      <a:gd name="T33" fmla="*/ 228 h 534"/>
                      <a:gd name="T34" fmla="*/ 644 w 736"/>
                      <a:gd name="T35" fmla="*/ 234 h 534"/>
                      <a:gd name="T36" fmla="*/ 734 w 736"/>
                      <a:gd name="T37" fmla="*/ 344 h 534"/>
                      <a:gd name="T38" fmla="*/ 736 w 736"/>
                      <a:gd name="T39" fmla="*/ 350 h 534"/>
                      <a:gd name="T40" fmla="*/ 734 w 736"/>
                      <a:gd name="T41" fmla="*/ 368 h 534"/>
                      <a:gd name="T42" fmla="*/ 724 w 736"/>
                      <a:gd name="T43" fmla="*/ 392 h 534"/>
                      <a:gd name="T44" fmla="*/ 702 w 736"/>
                      <a:gd name="T45" fmla="*/ 416 h 534"/>
                      <a:gd name="T46" fmla="*/ 686 w 736"/>
                      <a:gd name="T47" fmla="*/ 426 h 534"/>
                      <a:gd name="T48" fmla="*/ 608 w 736"/>
                      <a:gd name="T49" fmla="*/ 460 h 534"/>
                      <a:gd name="T50" fmla="*/ 528 w 736"/>
                      <a:gd name="T51" fmla="*/ 488 h 534"/>
                      <a:gd name="T52" fmla="*/ 448 w 736"/>
                      <a:gd name="T53" fmla="*/ 510 h 534"/>
                      <a:gd name="T54" fmla="*/ 368 w 736"/>
                      <a:gd name="T55" fmla="*/ 526 h 534"/>
                      <a:gd name="T56" fmla="*/ 288 w 736"/>
                      <a:gd name="T57" fmla="*/ 534 h 534"/>
                      <a:gd name="T58" fmla="*/ 208 w 736"/>
                      <a:gd name="T59" fmla="*/ 534 h 534"/>
                      <a:gd name="T60" fmla="*/ 128 w 736"/>
                      <a:gd name="T61" fmla="*/ 530 h 534"/>
                      <a:gd name="T62" fmla="*/ 50 w 736"/>
                      <a:gd name="T63" fmla="*/ 518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36" h="534">
                        <a:moveTo>
                          <a:pt x="50" y="518"/>
                        </a:moveTo>
                        <a:lnTo>
                          <a:pt x="50" y="518"/>
                        </a:lnTo>
                        <a:lnTo>
                          <a:pt x="26" y="294"/>
                        </a:lnTo>
                        <a:lnTo>
                          <a:pt x="10" y="164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18" y="56"/>
                        </a:lnTo>
                        <a:lnTo>
                          <a:pt x="48" y="64"/>
                        </a:lnTo>
                        <a:lnTo>
                          <a:pt x="86" y="70"/>
                        </a:lnTo>
                        <a:lnTo>
                          <a:pt x="130" y="76"/>
                        </a:lnTo>
                        <a:lnTo>
                          <a:pt x="180" y="82"/>
                        </a:lnTo>
                        <a:lnTo>
                          <a:pt x="234" y="84"/>
                        </a:lnTo>
                        <a:lnTo>
                          <a:pt x="290" y="84"/>
                        </a:lnTo>
                        <a:lnTo>
                          <a:pt x="346" y="78"/>
                        </a:lnTo>
                        <a:lnTo>
                          <a:pt x="346" y="78"/>
                        </a:lnTo>
                        <a:lnTo>
                          <a:pt x="402" y="72"/>
                        </a:lnTo>
                        <a:lnTo>
                          <a:pt x="456" y="62"/>
                        </a:lnTo>
                        <a:lnTo>
                          <a:pt x="506" y="50"/>
                        </a:lnTo>
                        <a:lnTo>
                          <a:pt x="550" y="36"/>
                        </a:lnTo>
                        <a:lnTo>
                          <a:pt x="586" y="24"/>
                        </a:lnTo>
                        <a:lnTo>
                          <a:pt x="614" y="14"/>
                        </a:lnTo>
                        <a:lnTo>
                          <a:pt x="640" y="4"/>
                        </a:lnTo>
                        <a:lnTo>
                          <a:pt x="640" y="4"/>
                        </a:lnTo>
                        <a:lnTo>
                          <a:pt x="642" y="2"/>
                        </a:lnTo>
                        <a:lnTo>
                          <a:pt x="642" y="2"/>
                        </a:lnTo>
                        <a:lnTo>
                          <a:pt x="644" y="0"/>
                        </a:lnTo>
                        <a:lnTo>
                          <a:pt x="644" y="0"/>
                        </a:lnTo>
                        <a:lnTo>
                          <a:pt x="646" y="0"/>
                        </a:lnTo>
                        <a:lnTo>
                          <a:pt x="646" y="0"/>
                        </a:lnTo>
                        <a:lnTo>
                          <a:pt x="642" y="222"/>
                        </a:lnTo>
                        <a:lnTo>
                          <a:pt x="642" y="222"/>
                        </a:lnTo>
                        <a:lnTo>
                          <a:pt x="642" y="228"/>
                        </a:lnTo>
                        <a:lnTo>
                          <a:pt x="642" y="228"/>
                        </a:lnTo>
                        <a:lnTo>
                          <a:pt x="644" y="234"/>
                        </a:lnTo>
                        <a:lnTo>
                          <a:pt x="644" y="234"/>
                        </a:lnTo>
                        <a:lnTo>
                          <a:pt x="734" y="344"/>
                        </a:lnTo>
                        <a:lnTo>
                          <a:pt x="734" y="344"/>
                        </a:lnTo>
                        <a:lnTo>
                          <a:pt x="736" y="350"/>
                        </a:lnTo>
                        <a:lnTo>
                          <a:pt x="736" y="358"/>
                        </a:lnTo>
                        <a:lnTo>
                          <a:pt x="734" y="368"/>
                        </a:lnTo>
                        <a:lnTo>
                          <a:pt x="730" y="380"/>
                        </a:lnTo>
                        <a:lnTo>
                          <a:pt x="724" y="392"/>
                        </a:lnTo>
                        <a:lnTo>
                          <a:pt x="716" y="404"/>
                        </a:lnTo>
                        <a:lnTo>
                          <a:pt x="702" y="416"/>
                        </a:lnTo>
                        <a:lnTo>
                          <a:pt x="686" y="426"/>
                        </a:lnTo>
                        <a:lnTo>
                          <a:pt x="686" y="426"/>
                        </a:lnTo>
                        <a:lnTo>
                          <a:pt x="646" y="444"/>
                        </a:lnTo>
                        <a:lnTo>
                          <a:pt x="608" y="460"/>
                        </a:lnTo>
                        <a:lnTo>
                          <a:pt x="568" y="476"/>
                        </a:lnTo>
                        <a:lnTo>
                          <a:pt x="528" y="488"/>
                        </a:lnTo>
                        <a:lnTo>
                          <a:pt x="488" y="500"/>
                        </a:lnTo>
                        <a:lnTo>
                          <a:pt x="448" y="510"/>
                        </a:lnTo>
                        <a:lnTo>
                          <a:pt x="408" y="518"/>
                        </a:lnTo>
                        <a:lnTo>
                          <a:pt x="368" y="526"/>
                        </a:lnTo>
                        <a:lnTo>
                          <a:pt x="328" y="530"/>
                        </a:lnTo>
                        <a:lnTo>
                          <a:pt x="288" y="534"/>
                        </a:lnTo>
                        <a:lnTo>
                          <a:pt x="248" y="534"/>
                        </a:lnTo>
                        <a:lnTo>
                          <a:pt x="208" y="534"/>
                        </a:lnTo>
                        <a:lnTo>
                          <a:pt x="168" y="532"/>
                        </a:lnTo>
                        <a:lnTo>
                          <a:pt x="128" y="530"/>
                        </a:lnTo>
                        <a:lnTo>
                          <a:pt x="90" y="524"/>
                        </a:lnTo>
                        <a:lnTo>
                          <a:pt x="50" y="518"/>
                        </a:lnTo>
                        <a:lnTo>
                          <a:pt x="50" y="51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gamma/>
                          <a:shade val="0"/>
                          <a:invGamma/>
                          <a:alpha val="42999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/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645" name="Group 67"/>
                <p:cNvGrpSpPr>
                  <a:grpSpLocks/>
                </p:cNvGrpSpPr>
                <p:nvPr/>
              </p:nvGrpSpPr>
              <p:grpSpPr bwMode="auto">
                <a:xfrm>
                  <a:off x="2744" y="1593"/>
                  <a:ext cx="192" cy="528"/>
                  <a:chOff x="2540" y="2659"/>
                  <a:chExt cx="192" cy="528"/>
                </a:xfrm>
              </p:grpSpPr>
              <p:sp>
                <p:nvSpPr>
                  <p:cNvPr id="26646" name="Freeform 68"/>
                  <p:cNvSpPr>
                    <a:spLocks/>
                  </p:cNvSpPr>
                  <p:nvPr/>
                </p:nvSpPr>
                <p:spPr bwMode="auto">
                  <a:xfrm>
                    <a:off x="2540" y="2659"/>
                    <a:ext cx="186" cy="524"/>
                  </a:xfrm>
                  <a:custGeom>
                    <a:avLst/>
                    <a:gdLst>
                      <a:gd name="T0" fmla="*/ 116 w 186"/>
                      <a:gd name="T1" fmla="*/ 56 h 524"/>
                      <a:gd name="T2" fmla="*/ 116 w 186"/>
                      <a:gd name="T3" fmla="*/ 56 h 524"/>
                      <a:gd name="T4" fmla="*/ 114 w 186"/>
                      <a:gd name="T5" fmla="*/ 44 h 524"/>
                      <a:gd name="T6" fmla="*/ 106 w 186"/>
                      <a:gd name="T7" fmla="*/ 32 h 524"/>
                      <a:gd name="T8" fmla="*/ 96 w 186"/>
                      <a:gd name="T9" fmla="*/ 22 h 524"/>
                      <a:gd name="T10" fmla="*/ 84 w 186"/>
                      <a:gd name="T11" fmla="*/ 12 h 524"/>
                      <a:gd name="T12" fmla="*/ 84 w 186"/>
                      <a:gd name="T13" fmla="*/ 12 h 524"/>
                      <a:gd name="T14" fmla="*/ 66 w 186"/>
                      <a:gd name="T15" fmla="*/ 4 h 524"/>
                      <a:gd name="T16" fmla="*/ 48 w 186"/>
                      <a:gd name="T17" fmla="*/ 0 h 524"/>
                      <a:gd name="T18" fmla="*/ 28 w 186"/>
                      <a:gd name="T19" fmla="*/ 0 h 524"/>
                      <a:gd name="T20" fmla="*/ 8 w 186"/>
                      <a:gd name="T21" fmla="*/ 2 h 524"/>
                      <a:gd name="T22" fmla="*/ 8 w 186"/>
                      <a:gd name="T23" fmla="*/ 2 h 524"/>
                      <a:gd name="T24" fmla="*/ 4 w 186"/>
                      <a:gd name="T25" fmla="*/ 4 h 524"/>
                      <a:gd name="T26" fmla="*/ 2 w 186"/>
                      <a:gd name="T27" fmla="*/ 6 h 524"/>
                      <a:gd name="T28" fmla="*/ 0 w 186"/>
                      <a:gd name="T29" fmla="*/ 10 h 524"/>
                      <a:gd name="T30" fmla="*/ 0 w 186"/>
                      <a:gd name="T31" fmla="*/ 18 h 524"/>
                      <a:gd name="T32" fmla="*/ 0 w 186"/>
                      <a:gd name="T33" fmla="*/ 18 h 524"/>
                      <a:gd name="T34" fmla="*/ 66 w 186"/>
                      <a:gd name="T35" fmla="*/ 474 h 524"/>
                      <a:gd name="T36" fmla="*/ 66 w 186"/>
                      <a:gd name="T37" fmla="*/ 474 h 524"/>
                      <a:gd name="T38" fmla="*/ 68 w 186"/>
                      <a:gd name="T39" fmla="*/ 476 h 524"/>
                      <a:gd name="T40" fmla="*/ 70 w 186"/>
                      <a:gd name="T41" fmla="*/ 478 h 524"/>
                      <a:gd name="T42" fmla="*/ 76 w 186"/>
                      <a:gd name="T43" fmla="*/ 478 h 524"/>
                      <a:gd name="T44" fmla="*/ 76 w 186"/>
                      <a:gd name="T45" fmla="*/ 478 h 524"/>
                      <a:gd name="T46" fmla="*/ 94 w 186"/>
                      <a:gd name="T47" fmla="*/ 474 h 524"/>
                      <a:gd name="T48" fmla="*/ 116 w 186"/>
                      <a:gd name="T49" fmla="*/ 476 h 524"/>
                      <a:gd name="T50" fmla="*/ 136 w 186"/>
                      <a:gd name="T51" fmla="*/ 480 h 524"/>
                      <a:gd name="T52" fmla="*/ 146 w 186"/>
                      <a:gd name="T53" fmla="*/ 484 h 524"/>
                      <a:gd name="T54" fmla="*/ 154 w 186"/>
                      <a:gd name="T55" fmla="*/ 488 h 524"/>
                      <a:gd name="T56" fmla="*/ 154 w 186"/>
                      <a:gd name="T57" fmla="*/ 488 h 524"/>
                      <a:gd name="T58" fmla="*/ 166 w 186"/>
                      <a:gd name="T59" fmla="*/ 496 h 524"/>
                      <a:gd name="T60" fmla="*/ 174 w 186"/>
                      <a:gd name="T61" fmla="*/ 504 h 524"/>
                      <a:gd name="T62" fmla="*/ 182 w 186"/>
                      <a:gd name="T63" fmla="*/ 514 h 524"/>
                      <a:gd name="T64" fmla="*/ 186 w 186"/>
                      <a:gd name="T65" fmla="*/ 524 h 524"/>
                      <a:gd name="T66" fmla="*/ 116 w 186"/>
                      <a:gd name="T67" fmla="*/ 56 h 5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6"/>
                      <a:gd name="T103" fmla="*/ 0 h 524"/>
                      <a:gd name="T104" fmla="*/ 186 w 186"/>
                      <a:gd name="T105" fmla="*/ 524 h 5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6" h="524">
                        <a:moveTo>
                          <a:pt x="116" y="56"/>
                        </a:moveTo>
                        <a:lnTo>
                          <a:pt x="116" y="56"/>
                        </a:lnTo>
                        <a:lnTo>
                          <a:pt x="114" y="44"/>
                        </a:lnTo>
                        <a:lnTo>
                          <a:pt x="106" y="32"/>
                        </a:lnTo>
                        <a:lnTo>
                          <a:pt x="96" y="22"/>
                        </a:lnTo>
                        <a:lnTo>
                          <a:pt x="84" y="12"/>
                        </a:lnTo>
                        <a:lnTo>
                          <a:pt x="66" y="4"/>
                        </a:lnTo>
                        <a:lnTo>
                          <a:pt x="48" y="0"/>
                        </a:lnTo>
                        <a:lnTo>
                          <a:pt x="2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66" y="474"/>
                        </a:lnTo>
                        <a:lnTo>
                          <a:pt x="68" y="476"/>
                        </a:lnTo>
                        <a:lnTo>
                          <a:pt x="70" y="478"/>
                        </a:lnTo>
                        <a:lnTo>
                          <a:pt x="76" y="478"/>
                        </a:lnTo>
                        <a:lnTo>
                          <a:pt x="94" y="474"/>
                        </a:lnTo>
                        <a:lnTo>
                          <a:pt x="116" y="476"/>
                        </a:lnTo>
                        <a:lnTo>
                          <a:pt x="136" y="480"/>
                        </a:lnTo>
                        <a:lnTo>
                          <a:pt x="146" y="484"/>
                        </a:lnTo>
                        <a:lnTo>
                          <a:pt x="154" y="488"/>
                        </a:lnTo>
                        <a:lnTo>
                          <a:pt x="166" y="496"/>
                        </a:lnTo>
                        <a:lnTo>
                          <a:pt x="174" y="504"/>
                        </a:lnTo>
                        <a:lnTo>
                          <a:pt x="182" y="514"/>
                        </a:lnTo>
                        <a:lnTo>
                          <a:pt x="186" y="524"/>
                        </a:lnTo>
                        <a:lnTo>
                          <a:pt x="116" y="5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26647" name="Picture 69" descr="未标题-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540" y="2659"/>
                    <a:ext cx="192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6642" name="Rectangle 70"/>
              <p:cNvSpPr>
                <a:spLocks noChangeArrowheads="1"/>
              </p:cNvSpPr>
              <p:nvPr/>
            </p:nvSpPr>
            <p:spPr bwMode="auto">
              <a:xfrm rot="-255250">
                <a:off x="361" y="1590"/>
                <a:ext cx="43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>
                    <a:solidFill>
                      <a:schemeClr val="bg1"/>
                    </a:solidFill>
                    <a:ea typeface="宋体" charset="-122"/>
                  </a:rPr>
                  <a:t>07</a:t>
                </a:r>
              </a:p>
            </p:txBody>
          </p:sp>
        </p:grpSp>
        <p:sp>
          <p:nvSpPr>
            <p:cNvPr id="26637" name="Rectangle 71"/>
            <p:cNvSpPr>
              <a:spLocks noChangeArrowheads="1"/>
            </p:cNvSpPr>
            <p:nvPr/>
          </p:nvSpPr>
          <p:spPr bwMode="auto">
            <a:xfrm>
              <a:off x="862" y="1683"/>
              <a:ext cx="2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ea typeface="黑体" pitchFamily="2" charset="-122"/>
                </a:rPr>
                <a:t>着力推进校属企业管理体制改革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0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950913"/>
            <a:ext cx="64801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5129213"/>
            <a:ext cx="12192000" cy="1728787"/>
          </a:xfrm>
          <a:prstGeom prst="rect">
            <a:avLst/>
          </a:prstGeom>
          <a:solidFill>
            <a:srgbClr val="157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平行四边形 12"/>
          <p:cNvSpPr/>
          <p:nvPr/>
        </p:nvSpPr>
        <p:spPr>
          <a:xfrm rot="16200000">
            <a:off x="5158581" y="-732631"/>
            <a:ext cx="1874838" cy="12192000"/>
          </a:xfrm>
          <a:prstGeom prst="parallelogram">
            <a:avLst>
              <a:gd name="adj" fmla="val 5691"/>
            </a:avLst>
          </a:prstGeom>
          <a:solidFill>
            <a:srgbClr val="188DC2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 rot="16200000" flipH="1">
            <a:off x="4745037" y="-1927224"/>
            <a:ext cx="2701925" cy="12192000"/>
          </a:xfrm>
          <a:prstGeom prst="parallelogram">
            <a:avLst>
              <a:gd name="adj" fmla="val 4934"/>
            </a:avLst>
          </a:prstGeom>
          <a:solidFill>
            <a:srgbClr val="1A9AD4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 rot="16200000">
            <a:off x="5159375" y="-2170112"/>
            <a:ext cx="1873250" cy="12192000"/>
          </a:xfrm>
          <a:prstGeom prst="parallelogram">
            <a:avLst>
              <a:gd name="adj" fmla="val 16870"/>
            </a:avLst>
          </a:prstGeom>
          <a:solidFill>
            <a:srgbClr val="36B0E6"/>
          </a:solidFill>
          <a:ln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/>
        </p:nvSpPr>
        <p:spPr>
          <a:xfrm rot="16200000">
            <a:off x="5158581" y="-4747418"/>
            <a:ext cx="1874837" cy="12192000"/>
          </a:xfrm>
          <a:prstGeom prst="parallelogram">
            <a:avLst/>
          </a:prstGeom>
          <a:solidFill>
            <a:srgbClr val="78CAEE"/>
          </a:solidFill>
          <a:ln>
            <a:noFill/>
          </a:ln>
          <a:effectLst>
            <a:outerShdw blurRad="635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44613"/>
            <a:ext cx="12192000" cy="2640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127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effectLst>
                <a:outerShdw blurRad="596900" dist="4064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92150" y="2100263"/>
            <a:ext cx="67849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1" name="文本框 21"/>
          <p:cNvSpPr txBox="1">
            <a:spLocks noChangeArrowheads="1"/>
          </p:cNvSpPr>
          <p:nvPr/>
        </p:nvSpPr>
        <p:spPr bwMode="auto">
          <a:xfrm>
            <a:off x="692150" y="15779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公安处 </a:t>
            </a:r>
            <a:r>
              <a:rPr lang="en-US" altLang="zh-CN" sz="240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| </a:t>
            </a:r>
            <a:r>
              <a:rPr lang="zh-CN" altLang="en-US" sz="240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薛景心</a:t>
            </a:r>
          </a:p>
        </p:txBody>
      </p:sp>
      <p:sp>
        <p:nvSpPr>
          <p:cNvPr id="28682" name="文本框 22"/>
          <p:cNvSpPr txBox="1">
            <a:spLocks noChangeArrowheads="1"/>
          </p:cNvSpPr>
          <p:nvPr/>
        </p:nvSpPr>
        <p:spPr bwMode="auto">
          <a:xfrm>
            <a:off x="615950" y="2114550"/>
            <a:ext cx="8737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>
                <a:solidFill>
                  <a:srgbClr val="1DA7E3"/>
                </a:solidFill>
                <a:latin typeface="黑体" pitchFamily="2" charset="-122"/>
                <a:ea typeface="黑体" pitchFamily="2" charset="-122"/>
              </a:rPr>
              <a:t>感谢您的聆听</a:t>
            </a:r>
          </a:p>
        </p:txBody>
      </p:sp>
      <p:sp>
        <p:nvSpPr>
          <p:cNvPr id="28683" name="文本框 23"/>
          <p:cNvSpPr txBox="1">
            <a:spLocks noChangeArrowheads="1"/>
          </p:cNvSpPr>
          <p:nvPr/>
        </p:nvSpPr>
        <p:spPr bwMode="auto">
          <a:xfrm>
            <a:off x="692150" y="3065463"/>
            <a:ext cx="786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GAN XIE NIN DE LING TING</a:t>
            </a:r>
            <a:endParaRPr lang="zh-CN" altLang="en-US" sz="240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86950" y="3286125"/>
            <a:ext cx="2076450" cy="458788"/>
          </a:xfrm>
          <a:prstGeom prst="rect">
            <a:avLst/>
          </a:prstGeom>
          <a:noFill/>
          <a:ln w="38100">
            <a:solidFill>
              <a:srgbClr val="18A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18A4E2"/>
                </a:solidFill>
              </a:rPr>
              <a:t>中国石油大学（华东）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47"/>
          <p:cNvGrpSpPr>
            <a:grpSpLocks/>
          </p:cNvGrpSpPr>
          <p:nvPr/>
        </p:nvGrpSpPr>
        <p:grpSpPr bwMode="auto">
          <a:xfrm>
            <a:off x="9799638" y="0"/>
            <a:ext cx="2414587" cy="7011988"/>
            <a:chOff x="3743324" y="0"/>
            <a:chExt cx="2415211" cy="7011390"/>
          </a:xfrm>
        </p:grpSpPr>
        <p:sp>
          <p:nvSpPr>
            <p:cNvPr id="49" name="矩形 48"/>
            <p:cNvSpPr/>
            <p:nvPr/>
          </p:nvSpPr>
          <p:spPr>
            <a:xfrm>
              <a:off x="4008505" y="0"/>
              <a:ext cx="2150030" cy="6857415"/>
            </a:xfrm>
            <a:prstGeom prst="rect">
              <a:avLst/>
            </a:prstGeom>
            <a:solidFill>
              <a:srgbClr val="188FC6"/>
            </a:solidFill>
            <a:ln>
              <a:noFill/>
            </a:ln>
            <a:effectLst>
              <a:outerShdw blurRad="63500" dist="508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59" name="文本框 49"/>
            <p:cNvSpPr txBox="1">
              <a:spLocks noChangeArrowheads="1"/>
            </p:cNvSpPr>
            <p:nvPr/>
          </p:nvSpPr>
          <p:spPr bwMode="auto">
            <a:xfrm>
              <a:off x="3743324" y="309830"/>
              <a:ext cx="19907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8000" b="1">
                  <a:solidFill>
                    <a:srgbClr val="157DAC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8000" b="1">
                <a:solidFill>
                  <a:srgbClr val="157DA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60" name="文本框 50"/>
            <p:cNvSpPr txBox="1">
              <a:spLocks noChangeArrowheads="1"/>
            </p:cNvSpPr>
            <p:nvPr/>
          </p:nvSpPr>
          <p:spPr bwMode="auto">
            <a:xfrm>
              <a:off x="4547771" y="1575130"/>
              <a:ext cx="677108" cy="543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强调本学期几项重点工作</a:t>
              </a:r>
            </a:p>
          </p:txBody>
        </p:sp>
        <p:sp>
          <p:nvSpPr>
            <p:cNvPr id="14361" name="文本框 51"/>
            <p:cNvSpPr txBox="1">
              <a:spLocks noChangeArrowheads="1"/>
            </p:cNvSpPr>
            <p:nvPr/>
          </p:nvSpPr>
          <p:spPr bwMode="auto">
            <a:xfrm>
              <a:off x="5186986" y="1576119"/>
              <a:ext cx="553998" cy="231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400">
                  <a:solidFill>
                    <a:srgbClr val="137CAA"/>
                  </a:solidFill>
                  <a:latin typeface="微软雅黑" pitchFamily="34" charset="-122"/>
                  <a:ea typeface="微软雅黑" pitchFamily="34" charset="-122"/>
                </a:rPr>
                <a:t>校长  山红红</a:t>
              </a:r>
            </a:p>
          </p:txBody>
        </p:sp>
      </p:grpSp>
      <p:grpSp>
        <p:nvGrpSpPr>
          <p:cNvPr id="14338" name="组合 42"/>
          <p:cNvGrpSpPr>
            <a:grpSpLocks/>
          </p:cNvGrpSpPr>
          <p:nvPr/>
        </p:nvGrpSpPr>
        <p:grpSpPr bwMode="auto">
          <a:xfrm>
            <a:off x="7639050" y="0"/>
            <a:ext cx="2414588" cy="7011988"/>
            <a:chOff x="3743324" y="0"/>
            <a:chExt cx="2415211" cy="7011390"/>
          </a:xfrm>
        </p:grpSpPr>
        <p:sp>
          <p:nvSpPr>
            <p:cNvPr id="44" name="矩形 43"/>
            <p:cNvSpPr/>
            <p:nvPr/>
          </p:nvSpPr>
          <p:spPr>
            <a:xfrm>
              <a:off x="4008505" y="0"/>
              <a:ext cx="2150030" cy="6857415"/>
            </a:xfrm>
            <a:prstGeom prst="rect">
              <a:avLst/>
            </a:prstGeom>
            <a:solidFill>
              <a:srgbClr val="1EA7E3"/>
            </a:solidFill>
            <a:ln>
              <a:noFill/>
            </a:ln>
            <a:effectLst>
              <a:outerShdw blurRad="63500" dist="508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43324" y="309830"/>
              <a:ext cx="1990725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dirty="0">
                  <a:solidFill>
                    <a:srgbClr val="198DC0">
                      <a:alpha val="6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8000" b="1" dirty="0">
                <a:solidFill>
                  <a:srgbClr val="198DC0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56" name="文本框 45"/>
            <p:cNvSpPr txBox="1">
              <a:spLocks noChangeArrowheads="1"/>
            </p:cNvSpPr>
            <p:nvPr/>
          </p:nvSpPr>
          <p:spPr bwMode="auto">
            <a:xfrm>
              <a:off x="4547771" y="1575130"/>
              <a:ext cx="677108" cy="543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抓好人才队伍建设这个关键</a:t>
              </a:r>
            </a:p>
          </p:txBody>
        </p:sp>
        <p:sp>
          <p:nvSpPr>
            <p:cNvPr id="14357" name="文本框 46"/>
            <p:cNvSpPr txBox="1">
              <a:spLocks noChangeArrowheads="1"/>
            </p:cNvSpPr>
            <p:nvPr/>
          </p:nvSpPr>
          <p:spPr bwMode="auto">
            <a:xfrm>
              <a:off x="5186986" y="1576119"/>
              <a:ext cx="553998" cy="231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400">
                  <a:solidFill>
                    <a:srgbClr val="1686B6"/>
                  </a:solidFill>
                  <a:latin typeface="微软雅黑" pitchFamily="34" charset="-122"/>
                  <a:ea typeface="微软雅黑" pitchFamily="34" charset="-122"/>
                </a:rPr>
                <a:t>校长  山红红</a:t>
              </a:r>
            </a:p>
          </p:txBody>
        </p:sp>
      </p:grpSp>
      <p:grpSp>
        <p:nvGrpSpPr>
          <p:cNvPr id="14339" name="组合 37"/>
          <p:cNvGrpSpPr>
            <a:grpSpLocks/>
          </p:cNvGrpSpPr>
          <p:nvPr/>
        </p:nvGrpSpPr>
        <p:grpSpPr bwMode="auto">
          <a:xfrm>
            <a:off x="5464175" y="0"/>
            <a:ext cx="2433638" cy="6858000"/>
            <a:chOff x="3724274" y="0"/>
            <a:chExt cx="2434261" cy="6858000"/>
          </a:xfrm>
        </p:grpSpPr>
        <p:sp>
          <p:nvSpPr>
            <p:cNvPr id="39" name="矩形 38"/>
            <p:cNvSpPr/>
            <p:nvPr/>
          </p:nvSpPr>
          <p:spPr>
            <a:xfrm>
              <a:off x="4008510" y="0"/>
              <a:ext cx="2150025" cy="6858000"/>
            </a:xfrm>
            <a:prstGeom prst="rect">
              <a:avLst/>
            </a:prstGeom>
            <a:solidFill>
              <a:srgbClr val="188FC6"/>
            </a:solidFill>
            <a:ln>
              <a:noFill/>
            </a:ln>
            <a:effectLst>
              <a:outerShdw blurRad="63500" dist="508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51" name="文本框 39"/>
            <p:cNvSpPr txBox="1">
              <a:spLocks noChangeArrowheads="1"/>
            </p:cNvSpPr>
            <p:nvPr/>
          </p:nvSpPr>
          <p:spPr bwMode="auto">
            <a:xfrm>
              <a:off x="3724274" y="309830"/>
              <a:ext cx="19907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8000" b="1">
                  <a:solidFill>
                    <a:srgbClr val="157EAB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8000" b="1">
                <a:solidFill>
                  <a:srgbClr val="157EA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52" name="文本框 40"/>
            <p:cNvSpPr txBox="1">
              <a:spLocks noChangeArrowheads="1"/>
            </p:cNvSpPr>
            <p:nvPr/>
          </p:nvSpPr>
          <p:spPr bwMode="auto">
            <a:xfrm>
              <a:off x="4188678" y="1575130"/>
              <a:ext cx="1169551" cy="4654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用价值的力量提振做好当前工作的精气神</a:t>
              </a:r>
            </a:p>
          </p:txBody>
        </p:sp>
        <p:sp>
          <p:nvSpPr>
            <p:cNvPr id="14353" name="文本框 41"/>
            <p:cNvSpPr txBox="1">
              <a:spLocks noChangeArrowheads="1"/>
            </p:cNvSpPr>
            <p:nvPr/>
          </p:nvSpPr>
          <p:spPr bwMode="auto">
            <a:xfrm>
              <a:off x="5186986" y="1576119"/>
              <a:ext cx="553998" cy="231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400">
                  <a:solidFill>
                    <a:srgbClr val="137CAA"/>
                  </a:solidFill>
                  <a:latin typeface="微软雅黑" pitchFamily="34" charset="-122"/>
                  <a:ea typeface="微软雅黑" pitchFamily="34" charset="-122"/>
                </a:rPr>
                <a:t>党委书记  刘珂</a:t>
              </a:r>
            </a:p>
          </p:txBody>
        </p:sp>
      </p:grpSp>
      <p:grpSp>
        <p:nvGrpSpPr>
          <p:cNvPr id="14340" name="组合 11"/>
          <p:cNvGrpSpPr>
            <a:grpSpLocks/>
          </p:cNvGrpSpPr>
          <p:nvPr/>
        </p:nvGrpSpPr>
        <p:grpSpPr bwMode="auto">
          <a:xfrm>
            <a:off x="3387725" y="0"/>
            <a:ext cx="2376488" cy="7011988"/>
            <a:chOff x="3781424" y="0"/>
            <a:chExt cx="2377111" cy="7011390"/>
          </a:xfrm>
        </p:grpSpPr>
        <p:sp>
          <p:nvSpPr>
            <p:cNvPr id="8" name="矩形 7"/>
            <p:cNvSpPr/>
            <p:nvPr/>
          </p:nvSpPr>
          <p:spPr>
            <a:xfrm>
              <a:off x="4008497" y="0"/>
              <a:ext cx="2150038" cy="6857415"/>
            </a:xfrm>
            <a:prstGeom prst="rect">
              <a:avLst/>
            </a:prstGeom>
            <a:solidFill>
              <a:srgbClr val="1EA7E3"/>
            </a:solidFill>
            <a:ln>
              <a:noFill/>
            </a:ln>
            <a:effectLst>
              <a:outerShdw blurRad="63500" dist="508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7" name="文本框 8"/>
            <p:cNvSpPr txBox="1">
              <a:spLocks noChangeArrowheads="1"/>
            </p:cNvSpPr>
            <p:nvPr/>
          </p:nvSpPr>
          <p:spPr bwMode="auto">
            <a:xfrm>
              <a:off x="3781424" y="309830"/>
              <a:ext cx="19907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8000" b="1">
                  <a:solidFill>
                    <a:srgbClr val="198DC0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8000" b="1">
                <a:solidFill>
                  <a:srgbClr val="198D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48" name="文本框 9"/>
            <p:cNvSpPr txBox="1">
              <a:spLocks noChangeArrowheads="1"/>
            </p:cNvSpPr>
            <p:nvPr/>
          </p:nvSpPr>
          <p:spPr bwMode="auto">
            <a:xfrm>
              <a:off x="4547771" y="1575130"/>
              <a:ext cx="677108" cy="543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扎实开展两学一做学习教育</a:t>
              </a:r>
            </a:p>
          </p:txBody>
        </p:sp>
        <p:sp>
          <p:nvSpPr>
            <p:cNvPr id="14349" name="文本框 10"/>
            <p:cNvSpPr txBox="1">
              <a:spLocks noChangeArrowheads="1"/>
            </p:cNvSpPr>
            <p:nvPr/>
          </p:nvSpPr>
          <p:spPr bwMode="auto">
            <a:xfrm>
              <a:off x="5186986" y="1576119"/>
              <a:ext cx="553998" cy="231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400">
                  <a:solidFill>
                    <a:srgbClr val="1686B6"/>
                  </a:solidFill>
                  <a:latin typeface="微软雅黑" pitchFamily="34" charset="-122"/>
                  <a:ea typeface="微软雅黑" pitchFamily="34" charset="-122"/>
                </a:rPr>
                <a:t>党委书记  刘珂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0"/>
            <a:ext cx="36449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2" name="组合 6"/>
          <p:cNvGrpSpPr>
            <a:grpSpLocks/>
          </p:cNvGrpSpPr>
          <p:nvPr/>
        </p:nvGrpSpPr>
        <p:grpSpPr bwMode="auto">
          <a:xfrm>
            <a:off x="412750" y="2735263"/>
            <a:ext cx="2628900" cy="1428750"/>
            <a:chOff x="609600" y="2171700"/>
            <a:chExt cx="2628900" cy="1428750"/>
          </a:xfrm>
        </p:grpSpPr>
        <p:sp>
          <p:nvSpPr>
            <p:cNvPr id="4" name="矩形 3"/>
            <p:cNvSpPr/>
            <p:nvPr/>
          </p:nvSpPr>
          <p:spPr>
            <a:xfrm>
              <a:off x="609600" y="2171700"/>
              <a:ext cx="2628900" cy="1428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4" name="文本框 4"/>
            <p:cNvSpPr txBox="1">
              <a:spLocks noChangeArrowheads="1"/>
            </p:cNvSpPr>
            <p:nvPr/>
          </p:nvSpPr>
          <p:spPr bwMode="auto">
            <a:xfrm>
              <a:off x="1143000" y="2171700"/>
              <a:ext cx="15621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5400" b="1">
                  <a:latin typeface="黑体" pitchFamily="2" charset="-122"/>
                  <a:ea typeface="黑体" pitchFamily="2" charset="-122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43000" y="2924175"/>
              <a:ext cx="1695450" cy="5238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CONTENTS</a:t>
              </a:r>
              <a:endParaRPr lang="zh-CN" altLang="en-US" sz="28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 rot="5400000">
            <a:off x="5856288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CA5E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5400000">
            <a:off x="3763963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995CD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5400000">
            <a:off x="19431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FBC20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5400000">
            <a:off x="1520825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88DC2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1524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7" name="文本框 6"/>
          <p:cNvSpPr txBox="1">
            <a:spLocks noChangeArrowheads="1"/>
          </p:cNvSpPr>
          <p:nvPr/>
        </p:nvSpPr>
        <p:spPr bwMode="auto">
          <a:xfrm>
            <a:off x="685800" y="1143000"/>
            <a:ext cx="379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3D3D3D"/>
                </a:solidFill>
                <a:latin typeface="微软雅黑" pitchFamily="34" charset="-122"/>
                <a:ea typeface="微软雅黑" pitchFamily="34" charset="-122"/>
              </a:rPr>
              <a:t>PART 01</a:t>
            </a:r>
            <a:endParaRPr lang="zh-CN" altLang="en-US" sz="6600" b="1">
              <a:solidFill>
                <a:srgbClr val="3D3D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8675" y="2438400"/>
            <a:ext cx="438150" cy="0"/>
          </a:xfrm>
          <a:prstGeom prst="line">
            <a:avLst/>
          </a:prstGeom>
          <a:ln w="571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矩形 11"/>
          <p:cNvSpPr>
            <a:spLocks noChangeArrowheads="1"/>
          </p:cNvSpPr>
          <p:nvPr/>
        </p:nvSpPr>
        <p:spPr bwMode="auto">
          <a:xfrm>
            <a:off x="685800" y="3136900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21A7E2"/>
                </a:solidFill>
                <a:latin typeface="微软雅黑" pitchFamily="34" charset="-122"/>
                <a:ea typeface="微软雅黑" pitchFamily="34" charset="-122"/>
              </a:rPr>
              <a:t>扎实开展两学一做学习教育</a:t>
            </a:r>
          </a:p>
        </p:txBody>
      </p:sp>
      <p:sp>
        <p:nvSpPr>
          <p:cNvPr id="15370" name="文本框 12"/>
          <p:cNvSpPr txBox="1">
            <a:spLocks noChangeArrowheads="1"/>
          </p:cNvSpPr>
          <p:nvPr/>
        </p:nvSpPr>
        <p:spPr bwMode="auto">
          <a:xfrm>
            <a:off x="685800" y="384175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党委书记  刘珂</a:t>
            </a:r>
          </a:p>
        </p:txBody>
      </p:sp>
      <p:sp>
        <p:nvSpPr>
          <p:cNvPr id="15371" name="矩形 13"/>
          <p:cNvSpPr>
            <a:spLocks noChangeArrowheads="1"/>
          </p:cNvSpPr>
          <p:nvPr/>
        </p:nvSpPr>
        <p:spPr bwMode="auto">
          <a:xfrm>
            <a:off x="685800" y="4233863"/>
            <a:ext cx="49879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“两学一做”是新形势下党的建设的“细胞工程”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“两学一做”基础在学，关键在做，核心在强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扎实开展“两学一做”是各级党组织的主体责任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0850" y="74613"/>
            <a:ext cx="51085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扎实开展两学一做学习教育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9425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13" name="十字形 12"/>
          <p:cNvSpPr/>
          <p:nvPr/>
        </p:nvSpPr>
        <p:spPr>
          <a:xfrm>
            <a:off x="3829050" y="3146425"/>
            <a:ext cx="495300" cy="495300"/>
          </a:xfrm>
          <a:prstGeom prst="plus">
            <a:avLst>
              <a:gd name="adj" fmla="val 3653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十字形 25"/>
          <p:cNvSpPr/>
          <p:nvPr/>
        </p:nvSpPr>
        <p:spPr>
          <a:xfrm>
            <a:off x="7847013" y="3146425"/>
            <a:ext cx="495300" cy="495300"/>
          </a:xfrm>
          <a:prstGeom prst="plus">
            <a:avLst>
              <a:gd name="adj" fmla="val 3653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82600" y="5300663"/>
            <a:ext cx="3175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000">
                <a:latin typeface="微软雅黑" pitchFamily="34" charset="-122"/>
                <a:ea typeface="微软雅黑" pitchFamily="34" charset="-122"/>
              </a:rPr>
              <a:t>开展“两学一做”，是深刻总结世界政党经验教训得到的重要启示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498975" y="5300663"/>
            <a:ext cx="31734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开展“两学一做”，是推进思想政治建设常态化制度化的重要实践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513763" y="5300663"/>
            <a:ext cx="3175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开展“两学一做”，是推动管党治党工作向基层延伸的重要举措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81038" y="2008188"/>
            <a:ext cx="2773362" cy="2773362"/>
            <a:chOff x="681662" y="2007927"/>
            <a:chExt cx="2773180" cy="2773180"/>
          </a:xfrm>
        </p:grpSpPr>
        <p:sp>
          <p:nvSpPr>
            <p:cNvPr id="6" name="矩形 5"/>
            <p:cNvSpPr/>
            <p:nvPr/>
          </p:nvSpPr>
          <p:spPr>
            <a:xfrm>
              <a:off x="681662" y="2007927"/>
              <a:ext cx="2773180" cy="2773180"/>
            </a:xfrm>
            <a:prstGeom prst="rect">
              <a:avLst/>
            </a:prstGeom>
            <a:solidFill>
              <a:srgbClr val="1EA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410" name="图片 29"/>
            <p:cNvPicPr>
              <a:picLocks noChangeAspect="1"/>
            </p:cNvPicPr>
            <p:nvPr/>
          </p:nvPicPr>
          <p:blipFill>
            <a:blip r:embed="rId2"/>
            <a:srcRect l="9117" t="2467" r="33714" b="16806"/>
            <a:stretch>
              <a:fillRect/>
            </a:stretch>
          </p:blipFill>
          <p:spPr bwMode="auto">
            <a:xfrm>
              <a:off x="937735" y="2297344"/>
              <a:ext cx="2243021" cy="224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直角三角形 6"/>
            <p:cNvSpPr/>
            <p:nvPr/>
          </p:nvSpPr>
          <p:spPr>
            <a:xfrm>
              <a:off x="821353" y="4241392"/>
              <a:ext cx="388911" cy="3904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2905512" y="4241459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905512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820918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699000" y="2008188"/>
            <a:ext cx="2773363" cy="2773362"/>
            <a:chOff x="4699026" y="2007927"/>
            <a:chExt cx="2773180" cy="2773180"/>
          </a:xfrm>
        </p:grpSpPr>
        <p:sp>
          <p:nvSpPr>
            <p:cNvPr id="15" name="矩形 14"/>
            <p:cNvSpPr/>
            <p:nvPr/>
          </p:nvSpPr>
          <p:spPr>
            <a:xfrm>
              <a:off x="4699026" y="2007927"/>
              <a:ext cx="2773180" cy="2773180"/>
            </a:xfrm>
            <a:prstGeom prst="rect">
              <a:avLst/>
            </a:prstGeom>
            <a:solidFill>
              <a:srgbClr val="FBC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404" name="图片 30"/>
            <p:cNvPicPr>
              <a:picLocks noChangeAspect="1"/>
            </p:cNvPicPr>
            <p:nvPr/>
          </p:nvPicPr>
          <p:blipFill>
            <a:blip r:embed="rId3"/>
            <a:srcRect r="32309"/>
            <a:stretch>
              <a:fillRect/>
            </a:stretch>
          </p:blipFill>
          <p:spPr bwMode="auto">
            <a:xfrm>
              <a:off x="4961845" y="2272637"/>
              <a:ext cx="2247542" cy="224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直角三角形 15"/>
            <p:cNvSpPr/>
            <p:nvPr/>
          </p:nvSpPr>
          <p:spPr>
            <a:xfrm>
              <a:off x="4838717" y="4241392"/>
              <a:ext cx="388912" cy="3904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6922876" y="4241459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6922876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>
              <a:off x="4838282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395" name="矩形 31"/>
          <p:cNvSpPr>
            <a:spLocks noChangeArrowheads="1"/>
          </p:cNvSpPr>
          <p:nvPr/>
        </p:nvSpPr>
        <p:spPr bwMode="auto">
          <a:xfrm>
            <a:off x="681038" y="1077913"/>
            <a:ext cx="854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“两学一做”是新形势下党的建设的“细胞工程”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8716963" y="2008188"/>
            <a:ext cx="2773362" cy="2773362"/>
            <a:chOff x="8716390" y="2007927"/>
            <a:chExt cx="2773180" cy="2773180"/>
          </a:xfrm>
        </p:grpSpPr>
        <p:sp>
          <p:nvSpPr>
            <p:cNvPr id="21" name="矩形 20"/>
            <p:cNvSpPr/>
            <p:nvPr/>
          </p:nvSpPr>
          <p:spPr>
            <a:xfrm>
              <a:off x="8716390" y="2007927"/>
              <a:ext cx="2773180" cy="2773180"/>
            </a:xfrm>
            <a:prstGeom prst="rect">
              <a:avLst/>
            </a:prstGeom>
            <a:solidFill>
              <a:srgbClr val="01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398" name="图片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78897" y="2272637"/>
              <a:ext cx="2243759" cy="224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直角三角形 21"/>
            <p:cNvSpPr/>
            <p:nvPr/>
          </p:nvSpPr>
          <p:spPr>
            <a:xfrm>
              <a:off x="8856081" y="4241392"/>
              <a:ext cx="388911" cy="3904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10940240" y="4241459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>
              <a:off x="10940240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>
              <a:off x="8855646" y="2192572"/>
              <a:ext cx="389745" cy="38974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0850" y="74613"/>
            <a:ext cx="51085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扎实开展两学一做学习教育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9425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50850" y="4910138"/>
            <a:ext cx="3365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坚持一个“学”字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党章党规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习近平总书记系列重要讲话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594225" y="4910138"/>
            <a:ext cx="317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反省一个“做”字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合格党员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四讲四有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129588" y="4910138"/>
            <a:ext cx="40624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体现一个“强”字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党员意识增强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作风建设加强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工作能力变强 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基层党组织凝聚力、战斗力更强</a:t>
            </a:r>
          </a:p>
        </p:txBody>
      </p:sp>
      <p:sp>
        <p:nvSpPr>
          <p:cNvPr id="17415" name="矩形 31"/>
          <p:cNvSpPr>
            <a:spLocks noChangeArrowheads="1"/>
          </p:cNvSpPr>
          <p:nvPr/>
        </p:nvSpPr>
        <p:spPr bwMode="auto">
          <a:xfrm>
            <a:off x="681038" y="1192213"/>
            <a:ext cx="7827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“两学一做”基础在学，关键在做，核心在强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95338" y="2122488"/>
            <a:ext cx="2551112" cy="2552700"/>
            <a:chOff x="-148915" y="2530592"/>
            <a:chExt cx="2551471" cy="2551471"/>
          </a:xfrm>
        </p:grpSpPr>
        <p:sp>
          <p:nvSpPr>
            <p:cNvPr id="8" name="椭圆 7"/>
            <p:cNvSpPr/>
            <p:nvPr/>
          </p:nvSpPr>
          <p:spPr>
            <a:xfrm>
              <a:off x="-148915" y="2530592"/>
              <a:ext cx="2551471" cy="2551471"/>
            </a:xfrm>
            <a:prstGeom prst="ellipse">
              <a:avLst/>
            </a:prstGeom>
            <a:solidFill>
              <a:srgbClr val="1EA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24" name="图片 1"/>
            <p:cNvPicPr>
              <a:picLocks noChangeAspect="1"/>
            </p:cNvPicPr>
            <p:nvPr/>
          </p:nvPicPr>
          <p:blipFill>
            <a:blip r:embed="rId2"/>
            <a:srcRect l="13789" t="18327" r="13670" b="18433"/>
            <a:stretch>
              <a:fillRect/>
            </a:stretch>
          </p:blipFill>
          <p:spPr bwMode="auto">
            <a:xfrm>
              <a:off x="0" y="2822722"/>
              <a:ext cx="2256506" cy="1967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819650" y="2125663"/>
            <a:ext cx="2552700" cy="2551112"/>
            <a:chOff x="4820264" y="2272871"/>
            <a:chExt cx="2551471" cy="2551471"/>
          </a:xfrm>
        </p:grpSpPr>
        <p:sp>
          <p:nvSpPr>
            <p:cNvPr id="35" name="椭圆 34"/>
            <p:cNvSpPr/>
            <p:nvPr/>
          </p:nvSpPr>
          <p:spPr>
            <a:xfrm>
              <a:off x="4820264" y="2272871"/>
              <a:ext cx="2551471" cy="2551471"/>
            </a:xfrm>
            <a:prstGeom prst="ellipse">
              <a:avLst/>
            </a:prstGeom>
            <a:solidFill>
              <a:srgbClr val="FCC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22" name="图片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2323" y="2583364"/>
              <a:ext cx="2515537" cy="206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8824913" y="2066925"/>
            <a:ext cx="2551112" cy="2551113"/>
            <a:chOff x="8825041" y="2213778"/>
            <a:chExt cx="2551471" cy="2551471"/>
          </a:xfrm>
        </p:grpSpPr>
        <p:sp>
          <p:nvSpPr>
            <p:cNvPr id="36" name="椭圆 35"/>
            <p:cNvSpPr/>
            <p:nvPr/>
          </p:nvSpPr>
          <p:spPr>
            <a:xfrm>
              <a:off x="8825041" y="2213778"/>
              <a:ext cx="2551471" cy="2551471"/>
            </a:xfrm>
            <a:prstGeom prst="ellipse">
              <a:avLst/>
            </a:prstGeom>
            <a:solidFill>
              <a:srgbClr val="01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20" name="图片 36"/>
            <p:cNvPicPr>
              <a:picLocks noChangeAspect="1"/>
            </p:cNvPicPr>
            <p:nvPr/>
          </p:nvPicPr>
          <p:blipFill>
            <a:blip r:embed="rId4"/>
            <a:srcRect l="10052" t="45212" r="61819"/>
            <a:stretch>
              <a:fillRect/>
            </a:stretch>
          </p:blipFill>
          <p:spPr bwMode="auto">
            <a:xfrm>
              <a:off x="9296988" y="2680139"/>
              <a:ext cx="1607575" cy="173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0" decel="100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uiExpand="1" build="p"/>
      <p:bldP spid="2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0850" y="74613"/>
            <a:ext cx="51085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扎实开展两学一做学习教育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9425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18436" name="矩形 31"/>
          <p:cNvSpPr>
            <a:spLocks noChangeArrowheads="1"/>
          </p:cNvSpPr>
          <p:nvPr/>
        </p:nvSpPr>
        <p:spPr bwMode="auto">
          <a:xfrm>
            <a:off x="676275" y="1108075"/>
            <a:ext cx="8186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扎实开展“两学一做”是各级党组织的主体责任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2127250"/>
            <a:ext cx="23828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2127250"/>
            <a:ext cx="23844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2127250"/>
            <a:ext cx="23828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4024313"/>
            <a:ext cx="3327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" descr="4ba4742bc70d5b09d42af1bc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>
            <a:off x="4473575" y="4024313"/>
            <a:ext cx="32448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1" descr="合作"/>
          <p:cNvPicPr>
            <a:picLocks noGrp="1" noChangeAspect="1"/>
          </p:cNvPicPr>
          <p:nvPr isPhoto="1"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640138"/>
            <a:ext cx="2409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 rot="5400000">
            <a:off x="5856288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CA5E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5400000">
            <a:off x="3763963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995CD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5400000">
            <a:off x="19431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FBC20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5400000">
            <a:off x="1520825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rgbClr val="188DC2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152400" y="-152400"/>
            <a:ext cx="6858000" cy="7162800"/>
          </a:xfrm>
          <a:custGeom>
            <a:avLst/>
            <a:gdLst>
              <a:gd name="connsiteX0" fmla="*/ 0 w 6858000"/>
              <a:gd name="connsiteY0" fmla="*/ 7162800 h 7162800"/>
              <a:gd name="connsiteX1" fmla="*/ 0 w 6858000"/>
              <a:gd name="connsiteY1" fmla="*/ 2381250 h 7162800"/>
              <a:gd name="connsiteX2" fmla="*/ 2 w 6858000"/>
              <a:gd name="connsiteY2" fmla="*/ 2381250 h 7162800"/>
              <a:gd name="connsiteX3" fmla="*/ 3429001 w 6858000"/>
              <a:gd name="connsiteY3" fmla="*/ 0 h 7162800"/>
              <a:gd name="connsiteX4" fmla="*/ 6858000 w 6858000"/>
              <a:gd name="connsiteY4" fmla="*/ 2381250 h 7162800"/>
              <a:gd name="connsiteX5" fmla="*/ 6858000 w 6858000"/>
              <a:gd name="connsiteY5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7162800">
                <a:moveTo>
                  <a:pt x="0" y="7162800"/>
                </a:moveTo>
                <a:lnTo>
                  <a:pt x="0" y="2381250"/>
                </a:lnTo>
                <a:lnTo>
                  <a:pt x="2" y="2381250"/>
                </a:lnTo>
                <a:lnTo>
                  <a:pt x="3429001" y="0"/>
                </a:lnTo>
                <a:lnTo>
                  <a:pt x="6858000" y="2381250"/>
                </a:lnTo>
                <a:lnTo>
                  <a:pt x="6858000" y="7162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3" name="文本框 6"/>
          <p:cNvSpPr txBox="1">
            <a:spLocks noChangeArrowheads="1"/>
          </p:cNvSpPr>
          <p:nvPr/>
        </p:nvSpPr>
        <p:spPr bwMode="auto">
          <a:xfrm>
            <a:off x="685800" y="1143000"/>
            <a:ext cx="3790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3D3D3D"/>
                </a:solidFill>
                <a:latin typeface="微软雅黑" pitchFamily="34" charset="-122"/>
                <a:ea typeface="微软雅黑" pitchFamily="34" charset="-122"/>
              </a:rPr>
              <a:t>PART 02</a:t>
            </a:r>
            <a:endParaRPr lang="zh-CN" altLang="en-US" sz="6600" b="1">
              <a:solidFill>
                <a:srgbClr val="3D3D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8675" y="2438400"/>
            <a:ext cx="438150" cy="0"/>
          </a:xfrm>
          <a:prstGeom prst="line">
            <a:avLst/>
          </a:prstGeom>
          <a:ln w="5715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矩形 11"/>
          <p:cNvSpPr>
            <a:spLocks noChangeArrowheads="1"/>
          </p:cNvSpPr>
          <p:nvPr/>
        </p:nvSpPr>
        <p:spPr bwMode="auto">
          <a:xfrm>
            <a:off x="654050" y="3192463"/>
            <a:ext cx="42878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21A7E2"/>
                </a:solidFill>
                <a:latin typeface="微软雅黑" pitchFamily="34" charset="-122"/>
                <a:ea typeface="微软雅黑" pitchFamily="34" charset="-122"/>
              </a:rPr>
              <a:t>用价值的力量提振</a:t>
            </a:r>
            <a:endParaRPr lang="en-US" altLang="zh-CN" sz="3200" b="1">
              <a:solidFill>
                <a:srgbClr val="21A7E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>
                <a:solidFill>
                  <a:srgbClr val="21A7E2"/>
                </a:solidFill>
                <a:latin typeface="微软雅黑" pitchFamily="34" charset="-122"/>
                <a:ea typeface="微软雅黑" pitchFamily="34" charset="-122"/>
              </a:rPr>
              <a:t>做好当前工作的精气神</a:t>
            </a:r>
          </a:p>
        </p:txBody>
      </p:sp>
      <p:sp>
        <p:nvSpPr>
          <p:cNvPr id="19466" name="文本框 12"/>
          <p:cNvSpPr txBox="1">
            <a:spLocks noChangeArrowheads="1"/>
          </p:cNvSpPr>
          <p:nvPr/>
        </p:nvSpPr>
        <p:spPr bwMode="auto">
          <a:xfrm>
            <a:off x="685800" y="4268788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党委书记  刘珂</a:t>
            </a:r>
          </a:p>
        </p:txBody>
      </p:sp>
      <p:sp>
        <p:nvSpPr>
          <p:cNvPr id="19467" name="矩形 13"/>
          <p:cNvSpPr>
            <a:spLocks noChangeArrowheads="1"/>
          </p:cNvSpPr>
          <p:nvPr/>
        </p:nvSpPr>
        <p:spPr bwMode="auto">
          <a:xfrm>
            <a:off x="685800" y="4660900"/>
            <a:ext cx="1909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强化价值引领力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强化文化凝聚力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强化精神推动力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上箭头 12"/>
          <p:cNvSpPr/>
          <p:nvPr/>
        </p:nvSpPr>
        <p:spPr>
          <a:xfrm>
            <a:off x="10210800" y="1335088"/>
            <a:ext cx="1385888" cy="5311775"/>
          </a:xfrm>
          <a:prstGeom prst="upArrow">
            <a:avLst/>
          </a:prstGeom>
          <a:solidFill>
            <a:srgbClr val="1D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77787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用价值的力量提振做好当前工作的精气神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0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388938" y="1181100"/>
            <a:ext cx="3519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强化价值引领力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45250"/>
            <a:ext cx="12192000" cy="412750"/>
          </a:xfrm>
          <a:prstGeom prst="rect">
            <a:avLst/>
          </a:prstGeom>
          <a:solidFill>
            <a:srgbClr val="1D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7940675" y="2227263"/>
            <a:ext cx="3154363" cy="622300"/>
            <a:chOff x="7941008" y="2967335"/>
            <a:chExt cx="3154695" cy="622446"/>
          </a:xfrm>
        </p:grpSpPr>
        <p:sp>
          <p:nvSpPr>
            <p:cNvPr id="20515" name="矩形 9"/>
            <p:cNvSpPr>
              <a:spLocks noChangeArrowheads="1"/>
            </p:cNvSpPr>
            <p:nvPr/>
          </p:nvSpPr>
          <p:spPr bwMode="auto">
            <a:xfrm>
              <a:off x="8122421" y="2967335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坚定理想信念</a:t>
              </a:r>
            </a:p>
          </p:txBody>
        </p:sp>
        <p:grpSp>
          <p:nvGrpSpPr>
            <p:cNvPr id="20516" name="组合 22"/>
            <p:cNvGrpSpPr>
              <a:grpSpLocks/>
            </p:cNvGrpSpPr>
            <p:nvPr/>
          </p:nvGrpSpPr>
          <p:grpSpPr bwMode="auto">
            <a:xfrm>
              <a:off x="7941008" y="3336284"/>
              <a:ext cx="2789125" cy="119983"/>
              <a:chOff x="7941008" y="3336284"/>
              <a:chExt cx="2789125" cy="11998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8001339" y="3396061"/>
                <a:ext cx="2729201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7941008" y="3335722"/>
                <a:ext cx="120663" cy="1206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0711488" y="3207103"/>
              <a:ext cx="384215" cy="382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7940675" y="3748088"/>
            <a:ext cx="3175000" cy="592137"/>
            <a:chOff x="7941008" y="3877208"/>
            <a:chExt cx="3174359" cy="592517"/>
          </a:xfrm>
        </p:grpSpPr>
        <p:grpSp>
          <p:nvGrpSpPr>
            <p:cNvPr id="20510" name="组合 23"/>
            <p:cNvGrpSpPr>
              <a:grpSpLocks/>
            </p:cNvGrpSpPr>
            <p:nvPr/>
          </p:nvGrpSpPr>
          <p:grpSpPr bwMode="auto">
            <a:xfrm>
              <a:off x="7941008" y="4237742"/>
              <a:ext cx="2789125" cy="119983"/>
              <a:chOff x="7941008" y="3336284"/>
              <a:chExt cx="2789125" cy="119983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8001321" y="3396707"/>
                <a:ext cx="2728362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7941008" y="3336343"/>
                <a:ext cx="120626" cy="1191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10731270" y="4086892"/>
              <a:ext cx="384097" cy="3828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12" name="矩形 29"/>
            <p:cNvSpPr>
              <a:spLocks noChangeArrowheads="1"/>
            </p:cNvSpPr>
            <p:nvPr/>
          </p:nvSpPr>
          <p:spPr bwMode="auto">
            <a:xfrm>
              <a:off x="8120983" y="3877208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明确价值追求</a:t>
              </a:r>
            </a:p>
          </p:txBody>
        </p: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7940675" y="5238750"/>
            <a:ext cx="3154363" cy="614363"/>
            <a:chOff x="7941008" y="4766282"/>
            <a:chExt cx="3154695" cy="614291"/>
          </a:xfrm>
        </p:grpSpPr>
        <p:grpSp>
          <p:nvGrpSpPr>
            <p:cNvPr id="20505" name="组合 26"/>
            <p:cNvGrpSpPr>
              <a:grpSpLocks/>
            </p:cNvGrpSpPr>
            <p:nvPr/>
          </p:nvGrpSpPr>
          <p:grpSpPr bwMode="auto">
            <a:xfrm>
              <a:off x="7941008" y="5139200"/>
              <a:ext cx="2789125" cy="119983"/>
              <a:chOff x="7941008" y="3336284"/>
              <a:chExt cx="2789125" cy="119983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8001339" y="3396703"/>
                <a:ext cx="2729201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7941008" y="3336385"/>
                <a:ext cx="120663" cy="1206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0711488" y="4996443"/>
              <a:ext cx="384215" cy="384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7" name="矩形 30"/>
            <p:cNvSpPr>
              <a:spLocks noChangeArrowheads="1"/>
            </p:cNvSpPr>
            <p:nvPr/>
          </p:nvSpPr>
          <p:spPr bwMode="auto">
            <a:xfrm>
              <a:off x="8120983" y="4766282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>
                  <a:latin typeface="微软雅黑" pitchFamily="34" charset="-122"/>
                  <a:ea typeface="微软雅黑" pitchFamily="34" charset="-122"/>
                </a:rPr>
                <a:t>彰显榜样力量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819150" y="2166938"/>
            <a:ext cx="6780213" cy="1039812"/>
            <a:chOff x="818631" y="2166562"/>
            <a:chExt cx="6780382" cy="1040560"/>
          </a:xfrm>
        </p:grpSpPr>
        <p:grpSp>
          <p:nvGrpSpPr>
            <p:cNvPr id="20501" name="组合 37"/>
            <p:cNvGrpSpPr>
              <a:grpSpLocks/>
            </p:cNvGrpSpPr>
            <p:nvPr/>
          </p:nvGrpSpPr>
          <p:grpSpPr bwMode="auto">
            <a:xfrm>
              <a:off x="818631" y="2202008"/>
              <a:ext cx="6780382" cy="1005114"/>
              <a:chOff x="818631" y="2202008"/>
              <a:chExt cx="6780382" cy="1005114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18631" y="2201512"/>
                <a:ext cx="6780382" cy="1005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4" name="矩形 36"/>
              <p:cNvSpPr>
                <a:spLocks noChangeArrowheads="1"/>
              </p:cNvSpPr>
              <p:nvPr/>
            </p:nvSpPr>
            <p:spPr bwMode="auto">
              <a:xfrm>
                <a:off x="860092" y="2381399"/>
                <a:ext cx="6096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习近平总书记指出，“高校肩负着培养下一代的重要责任。正确理想信念是教书育人、播种未来的指路明灯。</a:t>
                </a:r>
              </a:p>
            </p:txBody>
          </p:sp>
        </p:grpSp>
        <p:pic>
          <p:nvPicPr>
            <p:cNvPr id="20502" name="图片 3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7440" y="2166562"/>
              <a:ext cx="871573" cy="9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819150" y="3668713"/>
            <a:ext cx="6797675" cy="1006475"/>
            <a:chOff x="818631" y="3669498"/>
            <a:chExt cx="6798037" cy="1005114"/>
          </a:xfrm>
        </p:grpSpPr>
        <p:grpSp>
          <p:nvGrpSpPr>
            <p:cNvPr id="20497" name="组合 41"/>
            <p:cNvGrpSpPr>
              <a:grpSpLocks/>
            </p:cNvGrpSpPr>
            <p:nvPr/>
          </p:nvGrpSpPr>
          <p:grpSpPr bwMode="auto">
            <a:xfrm>
              <a:off x="818631" y="3669498"/>
              <a:ext cx="6780382" cy="1005114"/>
              <a:chOff x="818631" y="2202008"/>
              <a:chExt cx="6780382" cy="100511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18631" y="2202008"/>
                <a:ext cx="6780574" cy="10051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00" name="矩形 44"/>
              <p:cNvSpPr>
                <a:spLocks noChangeArrowheads="1"/>
              </p:cNvSpPr>
              <p:nvPr/>
            </p:nvSpPr>
            <p:spPr bwMode="auto">
              <a:xfrm>
                <a:off x="860092" y="2381399"/>
                <a:ext cx="6096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党员干部必须带头弘扬和践行社会主义核心价值观，用自己的模范行为和高尚人格感召师生、带动师生。</a:t>
                </a:r>
              </a:p>
            </p:txBody>
          </p:sp>
        </p:grpSp>
        <p:pic>
          <p:nvPicPr>
            <p:cNvPr id="20498" name="图片 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1013" y="3821912"/>
              <a:ext cx="965655" cy="84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819150" y="5118100"/>
            <a:ext cx="6780213" cy="1103313"/>
            <a:chOff x="818631" y="5118695"/>
            <a:chExt cx="6780382" cy="1102721"/>
          </a:xfrm>
        </p:grpSpPr>
        <p:grpSp>
          <p:nvGrpSpPr>
            <p:cNvPr id="20493" name="组合 46"/>
            <p:cNvGrpSpPr>
              <a:grpSpLocks/>
            </p:cNvGrpSpPr>
            <p:nvPr/>
          </p:nvGrpSpPr>
          <p:grpSpPr bwMode="auto">
            <a:xfrm>
              <a:off x="818631" y="5118695"/>
              <a:ext cx="6780382" cy="1102721"/>
              <a:chOff x="818631" y="2202007"/>
              <a:chExt cx="6780382" cy="1102721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818631" y="2202007"/>
                <a:ext cx="6780382" cy="11027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496" name="矩形 49"/>
              <p:cNvSpPr>
                <a:spLocks noChangeArrowheads="1"/>
              </p:cNvSpPr>
              <p:nvPr/>
            </p:nvSpPr>
            <p:spPr bwMode="auto">
              <a:xfrm>
                <a:off x="860092" y="2291702"/>
                <a:ext cx="60960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我们要讲好石大人自己的故事，深入挖掘学校办学历史和现实中的典范人物，用好先进典型这个最鲜活的教材、最直观的导向，让学习先进成为一种时尚、一种自觉</a:t>
                </a:r>
              </a:p>
            </p:txBody>
          </p:sp>
        </p:grpSp>
        <p:pic>
          <p:nvPicPr>
            <p:cNvPr id="20494" name="图片 5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41476" y="5311272"/>
              <a:ext cx="797548" cy="797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35013"/>
          </a:xfrm>
          <a:prstGeom prst="rect">
            <a:avLst/>
          </a:prstGeom>
          <a:solidFill>
            <a:srgbClr val="1DA6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0850" y="74613"/>
            <a:ext cx="77787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用价值的力量提振做好当前工作的精气神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00" y="258763"/>
            <a:ext cx="22098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党委书记  刘珂</a:t>
            </a: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388938" y="1181100"/>
            <a:ext cx="3519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强化文化凝聚力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45250"/>
            <a:ext cx="12192000" cy="412750"/>
          </a:xfrm>
          <a:prstGeom prst="rect">
            <a:avLst/>
          </a:prstGeom>
          <a:solidFill>
            <a:srgbClr val="1D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" name="Group 462"/>
          <p:cNvGrpSpPr>
            <a:grpSpLocks/>
          </p:cNvGrpSpPr>
          <p:nvPr/>
        </p:nvGrpSpPr>
        <p:grpSpPr bwMode="auto">
          <a:xfrm>
            <a:off x="1076325" y="2009775"/>
            <a:ext cx="9542463" cy="1385888"/>
            <a:chOff x="-251" y="868"/>
            <a:chExt cx="6011" cy="873"/>
          </a:xfrm>
        </p:grpSpPr>
        <p:grpSp>
          <p:nvGrpSpPr>
            <p:cNvPr id="21597" name="Group 23"/>
            <p:cNvGrpSpPr>
              <a:grpSpLocks/>
            </p:cNvGrpSpPr>
            <p:nvPr/>
          </p:nvGrpSpPr>
          <p:grpSpPr bwMode="auto"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21637" name="Rectangle 3"/>
              <p:cNvSpPr>
                <a:spLocks noChangeArrowheads="1"/>
              </p:cNvSpPr>
              <p:nvPr/>
            </p:nvSpPr>
            <p:spPr bwMode="gray"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  <p:sp>
            <p:nvSpPr>
              <p:cNvPr id="21638" name="Rectangle 25"/>
              <p:cNvSpPr>
                <a:spLocks noChangeArrowheads="1"/>
              </p:cNvSpPr>
              <p:nvPr/>
            </p:nvSpPr>
            <p:spPr bwMode="gray"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</p:grpSp>
        <p:grpSp>
          <p:nvGrpSpPr>
            <p:cNvPr id="21598" name="Group 220"/>
            <p:cNvGrpSpPr>
              <a:grpSpLocks/>
            </p:cNvGrpSpPr>
            <p:nvPr/>
          </p:nvGrpSpPr>
          <p:grpSpPr bwMode="auto">
            <a:xfrm>
              <a:off x="-251" y="868"/>
              <a:ext cx="2632" cy="873"/>
              <a:chOff x="203" y="935"/>
              <a:chExt cx="2291" cy="759"/>
            </a:xfrm>
          </p:grpSpPr>
          <p:pic>
            <p:nvPicPr>
              <p:cNvPr id="21600" name="Picture 18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01" name="Freeform 181"/>
              <p:cNvSpPr>
                <a:spLocks/>
              </p:cNvSpPr>
              <p:nvPr/>
            </p:nvSpPr>
            <p:spPr bwMode="auto">
              <a:xfrm>
                <a:off x="753" y="935"/>
                <a:ext cx="1127" cy="669"/>
              </a:xfrm>
              <a:custGeom>
                <a:avLst/>
                <a:gdLst>
                  <a:gd name="T0" fmla="*/ 291 w 2561"/>
                  <a:gd name="T1" fmla="*/ 7 h 1520"/>
                  <a:gd name="T2" fmla="*/ 322 w 2561"/>
                  <a:gd name="T3" fmla="*/ 13 h 1520"/>
                  <a:gd name="T4" fmla="*/ 496 w 2561"/>
                  <a:gd name="T5" fmla="*/ 294 h 1520"/>
                  <a:gd name="T6" fmla="*/ 59 w 2561"/>
                  <a:gd name="T7" fmla="*/ 294 h 1520"/>
                  <a:gd name="T8" fmla="*/ 7 w 2561"/>
                  <a:gd name="T9" fmla="*/ 210 h 1520"/>
                  <a:gd name="T10" fmla="*/ 13 w 2561"/>
                  <a:gd name="T11" fmla="*/ 180 h 1520"/>
                  <a:gd name="T12" fmla="*/ 291 w 2561"/>
                  <a:gd name="T13" fmla="*/ 7 h 1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1"/>
                  <a:gd name="T22" fmla="*/ 0 h 1520"/>
                  <a:gd name="T23" fmla="*/ 2561 w 2561"/>
                  <a:gd name="T24" fmla="*/ 1520 h 15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2" name="Freeform 182"/>
              <p:cNvSpPr>
                <a:spLocks/>
              </p:cNvSpPr>
              <p:nvPr/>
            </p:nvSpPr>
            <p:spPr bwMode="auto">
              <a:xfrm>
                <a:off x="739" y="947"/>
                <a:ext cx="1126" cy="661"/>
              </a:xfrm>
              <a:custGeom>
                <a:avLst/>
                <a:gdLst>
                  <a:gd name="T0" fmla="*/ 291 w 2559"/>
                  <a:gd name="T1" fmla="*/ 7 h 1504"/>
                  <a:gd name="T2" fmla="*/ 322 w 2559"/>
                  <a:gd name="T3" fmla="*/ 14 h 1504"/>
                  <a:gd name="T4" fmla="*/ 495 w 2559"/>
                  <a:gd name="T5" fmla="*/ 289 h 1504"/>
                  <a:gd name="T6" fmla="*/ 54 w 2559"/>
                  <a:gd name="T7" fmla="*/ 288 h 1504"/>
                  <a:gd name="T8" fmla="*/ 7 w 2559"/>
                  <a:gd name="T9" fmla="*/ 211 h 1504"/>
                  <a:gd name="T10" fmla="*/ 14 w 2559"/>
                  <a:gd name="T11" fmla="*/ 180 h 1504"/>
                  <a:gd name="T12" fmla="*/ 291 w 2559"/>
                  <a:gd name="T13" fmla="*/ 7 h 1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9"/>
                  <a:gd name="T22" fmla="*/ 0 h 1504"/>
                  <a:gd name="T23" fmla="*/ 2559 w 2559"/>
                  <a:gd name="T24" fmla="*/ 1504 h 1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3" name="Freeform 188"/>
              <p:cNvSpPr>
                <a:spLocks/>
              </p:cNvSpPr>
              <p:nvPr/>
            </p:nvSpPr>
            <p:spPr bwMode="auto">
              <a:xfrm>
                <a:off x="747" y="942"/>
                <a:ext cx="1128" cy="694"/>
              </a:xfrm>
              <a:custGeom>
                <a:avLst/>
                <a:gdLst>
                  <a:gd name="T0" fmla="*/ 291 w 2564"/>
                  <a:gd name="T1" fmla="*/ 7 h 1577"/>
                  <a:gd name="T2" fmla="*/ 322 w 2564"/>
                  <a:gd name="T3" fmla="*/ 13 h 1577"/>
                  <a:gd name="T4" fmla="*/ 496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1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4" name="Freeform 189"/>
              <p:cNvSpPr>
                <a:spLocks/>
              </p:cNvSpPr>
              <p:nvPr/>
            </p:nvSpPr>
            <p:spPr bwMode="auto">
              <a:xfrm>
                <a:off x="746" y="941"/>
                <a:ext cx="1129" cy="694"/>
              </a:xfrm>
              <a:custGeom>
                <a:avLst/>
                <a:gdLst>
                  <a:gd name="T0" fmla="*/ 292 w 2564"/>
                  <a:gd name="T1" fmla="*/ 7 h 1577"/>
                  <a:gd name="T2" fmla="*/ 322 w 2564"/>
                  <a:gd name="T3" fmla="*/ 13 h 1577"/>
                  <a:gd name="T4" fmla="*/ 497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2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7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5" name="Text Box 75"/>
              <p:cNvSpPr txBox="1">
                <a:spLocks noChangeArrowheads="1"/>
              </p:cNvSpPr>
              <p:nvPr/>
            </p:nvSpPr>
            <p:spPr bwMode="auto">
              <a:xfrm rot="8899871" flipV="1">
                <a:off x="752" y="1131"/>
                <a:ext cx="78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baseline="-25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 Unicode MS"/>
                  </a:rPr>
                  <a:t>传承优秀文化</a:t>
                </a:r>
                <a:endParaRPr lang="en-US" altLang="zh-CN" sz="2400" b="1" baseline="-25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/>
                </a:endParaRPr>
              </a:p>
            </p:txBody>
          </p:sp>
          <p:grpSp>
            <p:nvGrpSpPr>
              <p:cNvPr id="21606" name="Group 380"/>
              <p:cNvGrpSpPr>
                <a:grpSpLocks/>
              </p:cNvGrpSpPr>
              <p:nvPr/>
            </p:nvGrpSpPr>
            <p:grpSpPr bwMode="auto"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21625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632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3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4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5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6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626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627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8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9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0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31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607" name="Group 380"/>
              <p:cNvGrpSpPr>
                <a:grpSpLocks/>
              </p:cNvGrpSpPr>
              <p:nvPr/>
            </p:nvGrpSpPr>
            <p:grpSpPr bwMode="auto"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21613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620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1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2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3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24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614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615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16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17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18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619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608" name="Group 183"/>
              <p:cNvGrpSpPr>
                <a:grpSpLocks/>
              </p:cNvGrpSpPr>
              <p:nvPr/>
            </p:nvGrpSpPr>
            <p:grpSpPr bwMode="auto">
              <a:xfrm>
                <a:off x="203" y="1324"/>
                <a:ext cx="2291" cy="370"/>
                <a:chOff x="363" y="2069"/>
                <a:chExt cx="5205" cy="840"/>
              </a:xfrm>
            </p:grpSpPr>
            <p:pic>
              <p:nvPicPr>
                <p:cNvPr id="21609" name="Picture 184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610" name="Picture 185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611" name="Picture 186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612" name="Picture 187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0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998" y="2069"/>
                  <a:ext cx="2699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1599" name="Rectangle 134"/>
            <p:cNvSpPr>
              <a:spLocks noChangeArrowheads="1"/>
            </p:cNvSpPr>
            <p:nvPr/>
          </p:nvSpPr>
          <p:spPr bwMode="auto">
            <a:xfrm>
              <a:off x="1805" y="935"/>
              <a:ext cx="388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我们要善于从中华优秀传统文化中汲取营养，结合时代要求加以传承和弘扬，用中华民族创造的优秀精神财富来以文化人、以文育人</a:t>
              </a:r>
            </a:p>
          </p:txBody>
        </p:sp>
      </p:grpSp>
      <p:grpSp>
        <p:nvGrpSpPr>
          <p:cNvPr id="92" name="Group 463"/>
          <p:cNvGrpSpPr>
            <a:grpSpLocks/>
          </p:cNvGrpSpPr>
          <p:nvPr/>
        </p:nvGrpSpPr>
        <p:grpSpPr bwMode="auto">
          <a:xfrm>
            <a:off x="1474788" y="3303588"/>
            <a:ext cx="9144000" cy="1384300"/>
            <a:chOff x="0" y="1683"/>
            <a:chExt cx="5760" cy="872"/>
          </a:xfrm>
        </p:grpSpPr>
        <p:grpSp>
          <p:nvGrpSpPr>
            <p:cNvPr id="21555" name="Group 23"/>
            <p:cNvGrpSpPr>
              <a:grpSpLocks/>
            </p:cNvGrpSpPr>
            <p:nvPr/>
          </p:nvGrpSpPr>
          <p:grpSpPr bwMode="auto">
            <a:xfrm>
              <a:off x="0" y="2433"/>
              <a:ext cx="5760" cy="69"/>
              <a:chOff x="0" y="2086"/>
              <a:chExt cx="5760" cy="1056"/>
            </a:xfrm>
          </p:grpSpPr>
          <p:sp>
            <p:nvSpPr>
              <p:cNvPr id="21595" name="Rectangle 3"/>
              <p:cNvSpPr>
                <a:spLocks noChangeArrowheads="1"/>
              </p:cNvSpPr>
              <p:nvPr/>
            </p:nvSpPr>
            <p:spPr bwMode="gray"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  <p:sp>
            <p:nvSpPr>
              <p:cNvPr id="21596" name="Rectangle 25"/>
              <p:cNvSpPr>
                <a:spLocks noChangeArrowheads="1"/>
              </p:cNvSpPr>
              <p:nvPr/>
            </p:nvSpPr>
            <p:spPr bwMode="gray"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</p:grpSp>
        <p:grpSp>
          <p:nvGrpSpPr>
            <p:cNvPr id="21556" name="Group 362"/>
            <p:cNvGrpSpPr>
              <a:grpSpLocks/>
            </p:cNvGrpSpPr>
            <p:nvPr/>
          </p:nvGrpSpPr>
          <p:grpSpPr bwMode="auto">
            <a:xfrm>
              <a:off x="521" y="1683"/>
              <a:ext cx="2631" cy="872"/>
              <a:chOff x="1995" y="1366"/>
              <a:chExt cx="2291" cy="759"/>
            </a:xfrm>
          </p:grpSpPr>
          <p:pic>
            <p:nvPicPr>
              <p:cNvPr id="21558" name="Picture 22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79" y="1606"/>
                <a:ext cx="982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59" name="Freeform 223"/>
              <p:cNvSpPr>
                <a:spLocks/>
              </p:cNvSpPr>
              <p:nvPr/>
            </p:nvSpPr>
            <p:spPr bwMode="auto">
              <a:xfrm>
                <a:off x="2545" y="1366"/>
                <a:ext cx="1127" cy="669"/>
              </a:xfrm>
              <a:custGeom>
                <a:avLst/>
                <a:gdLst>
                  <a:gd name="T0" fmla="*/ 291 w 2561"/>
                  <a:gd name="T1" fmla="*/ 7 h 1520"/>
                  <a:gd name="T2" fmla="*/ 322 w 2561"/>
                  <a:gd name="T3" fmla="*/ 13 h 1520"/>
                  <a:gd name="T4" fmla="*/ 496 w 2561"/>
                  <a:gd name="T5" fmla="*/ 294 h 1520"/>
                  <a:gd name="T6" fmla="*/ 59 w 2561"/>
                  <a:gd name="T7" fmla="*/ 294 h 1520"/>
                  <a:gd name="T8" fmla="*/ 7 w 2561"/>
                  <a:gd name="T9" fmla="*/ 210 h 1520"/>
                  <a:gd name="T10" fmla="*/ 13 w 2561"/>
                  <a:gd name="T11" fmla="*/ 180 h 1520"/>
                  <a:gd name="T12" fmla="*/ 291 w 2561"/>
                  <a:gd name="T13" fmla="*/ 7 h 1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1"/>
                  <a:gd name="T22" fmla="*/ 0 h 1520"/>
                  <a:gd name="T23" fmla="*/ 2561 w 2561"/>
                  <a:gd name="T24" fmla="*/ 1520 h 15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gradFill rotWithShape="1">
                <a:gsLst>
                  <a:gs pos="0">
                    <a:srgbClr val="E0E0E0">
                      <a:alpha val="50998"/>
                    </a:srgbClr>
                  </a:gs>
                  <a:gs pos="100000">
                    <a:srgbClr val="B2B2B2">
                      <a:alpha val="50998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0" name="Freeform 224"/>
              <p:cNvSpPr>
                <a:spLocks/>
              </p:cNvSpPr>
              <p:nvPr/>
            </p:nvSpPr>
            <p:spPr bwMode="auto">
              <a:xfrm>
                <a:off x="2531" y="1378"/>
                <a:ext cx="1126" cy="661"/>
              </a:xfrm>
              <a:custGeom>
                <a:avLst/>
                <a:gdLst>
                  <a:gd name="T0" fmla="*/ 291 w 2559"/>
                  <a:gd name="T1" fmla="*/ 7 h 1504"/>
                  <a:gd name="T2" fmla="*/ 322 w 2559"/>
                  <a:gd name="T3" fmla="*/ 14 h 1504"/>
                  <a:gd name="T4" fmla="*/ 495 w 2559"/>
                  <a:gd name="T5" fmla="*/ 289 h 1504"/>
                  <a:gd name="T6" fmla="*/ 54 w 2559"/>
                  <a:gd name="T7" fmla="*/ 288 h 1504"/>
                  <a:gd name="T8" fmla="*/ 7 w 2559"/>
                  <a:gd name="T9" fmla="*/ 211 h 1504"/>
                  <a:gd name="T10" fmla="*/ 14 w 2559"/>
                  <a:gd name="T11" fmla="*/ 180 h 1504"/>
                  <a:gd name="T12" fmla="*/ 291 w 2559"/>
                  <a:gd name="T13" fmla="*/ 7 h 1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9"/>
                  <a:gd name="T22" fmla="*/ 0 h 1504"/>
                  <a:gd name="T23" fmla="*/ 2559 w 2559"/>
                  <a:gd name="T24" fmla="*/ 1504 h 1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1" name="Freeform 225"/>
              <p:cNvSpPr>
                <a:spLocks/>
              </p:cNvSpPr>
              <p:nvPr/>
            </p:nvSpPr>
            <p:spPr bwMode="auto">
              <a:xfrm>
                <a:off x="2539" y="1373"/>
                <a:ext cx="1128" cy="694"/>
              </a:xfrm>
              <a:custGeom>
                <a:avLst/>
                <a:gdLst>
                  <a:gd name="T0" fmla="*/ 291 w 2564"/>
                  <a:gd name="T1" fmla="*/ 7 h 1577"/>
                  <a:gd name="T2" fmla="*/ 322 w 2564"/>
                  <a:gd name="T3" fmla="*/ 13 h 1577"/>
                  <a:gd name="T4" fmla="*/ 496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1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2" name="Freeform 226"/>
              <p:cNvSpPr>
                <a:spLocks/>
              </p:cNvSpPr>
              <p:nvPr/>
            </p:nvSpPr>
            <p:spPr bwMode="auto">
              <a:xfrm>
                <a:off x="2538" y="1372"/>
                <a:ext cx="1129" cy="694"/>
              </a:xfrm>
              <a:custGeom>
                <a:avLst/>
                <a:gdLst>
                  <a:gd name="T0" fmla="*/ 292 w 2564"/>
                  <a:gd name="T1" fmla="*/ 7 h 1577"/>
                  <a:gd name="T2" fmla="*/ 322 w 2564"/>
                  <a:gd name="T3" fmla="*/ 13 h 1577"/>
                  <a:gd name="T4" fmla="*/ 497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2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gradFill rotWithShape="1">
                <a:gsLst>
                  <a:gs pos="0">
                    <a:srgbClr val="E0E0E0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3" name="Text Box 75"/>
              <p:cNvSpPr txBox="1">
                <a:spLocks noChangeArrowheads="1"/>
              </p:cNvSpPr>
              <p:nvPr/>
            </p:nvSpPr>
            <p:spPr bwMode="auto">
              <a:xfrm rot="8899871" flipV="1">
                <a:off x="2539" y="1561"/>
                <a:ext cx="78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baseline="-25000">
                    <a:solidFill>
                      <a:srgbClr val="5C5C5C"/>
                    </a:solidFill>
                    <a:latin typeface="微软雅黑" pitchFamily="34" charset="-122"/>
                    <a:ea typeface="微软雅黑" pitchFamily="34" charset="-122"/>
                    <a:cs typeface="Arial Unicode MS"/>
                  </a:rPr>
                  <a:t>建设大学文化</a:t>
                </a:r>
                <a:endParaRPr lang="en-US" altLang="zh-CN" sz="2400" b="1" baseline="-25000">
                  <a:solidFill>
                    <a:srgbClr val="5C5C5C"/>
                  </a:solidFill>
                  <a:latin typeface="微软雅黑" pitchFamily="34" charset="-122"/>
                  <a:ea typeface="微软雅黑" pitchFamily="34" charset="-122"/>
                  <a:cs typeface="Arial Unicode MS"/>
                </a:endParaRPr>
              </a:p>
            </p:txBody>
          </p:sp>
          <p:grpSp>
            <p:nvGrpSpPr>
              <p:cNvPr id="21564" name="Group 380"/>
              <p:cNvGrpSpPr>
                <a:grpSpLocks/>
              </p:cNvGrpSpPr>
              <p:nvPr/>
            </p:nvGrpSpPr>
            <p:grpSpPr bwMode="auto">
              <a:xfrm rot="-1979903">
                <a:off x="3197" y="1638"/>
                <a:ext cx="114" cy="113"/>
                <a:chOff x="1872" y="2352"/>
                <a:chExt cx="240" cy="240"/>
              </a:xfrm>
            </p:grpSpPr>
            <p:grpSp>
              <p:nvGrpSpPr>
                <p:cNvPr id="21583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90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91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92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93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94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584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85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6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7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8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9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565" name="Group 380"/>
              <p:cNvGrpSpPr>
                <a:grpSpLocks/>
              </p:cNvGrpSpPr>
              <p:nvPr/>
            </p:nvGrpSpPr>
            <p:grpSpPr bwMode="auto">
              <a:xfrm rot="-1979903">
                <a:off x="3288" y="1820"/>
                <a:ext cx="114" cy="113"/>
                <a:chOff x="1872" y="2352"/>
                <a:chExt cx="240" cy="240"/>
              </a:xfrm>
            </p:grpSpPr>
            <p:grpSp>
              <p:nvGrpSpPr>
                <p:cNvPr id="21571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78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79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0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1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82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572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73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74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75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76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77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5C5C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566" name="Group 254"/>
              <p:cNvGrpSpPr>
                <a:grpSpLocks/>
              </p:cNvGrpSpPr>
              <p:nvPr/>
            </p:nvGrpSpPr>
            <p:grpSpPr bwMode="auto">
              <a:xfrm>
                <a:off x="1995" y="1755"/>
                <a:ext cx="2291" cy="370"/>
                <a:chOff x="363" y="2069"/>
                <a:chExt cx="5205" cy="840"/>
              </a:xfrm>
            </p:grpSpPr>
            <p:pic>
              <p:nvPicPr>
                <p:cNvPr id="21567" name="Picture 255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8" name="Picture 256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9" name="Picture 257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70" name="Picture 258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0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998" y="2069"/>
                  <a:ext cx="2699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1557" name="Rectangle 134"/>
            <p:cNvSpPr>
              <a:spLocks noChangeArrowheads="1"/>
            </p:cNvSpPr>
            <p:nvPr/>
          </p:nvSpPr>
          <p:spPr bwMode="auto">
            <a:xfrm>
              <a:off x="2612" y="1806"/>
              <a:ext cx="307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要弘扬大学精神，引领师生的思想观念、价值取向，增强对学校的认同感、归属感和责任感。</a:t>
              </a:r>
            </a:p>
          </p:txBody>
        </p:sp>
      </p:grpSp>
      <p:grpSp>
        <p:nvGrpSpPr>
          <p:cNvPr id="135" name="Group 464"/>
          <p:cNvGrpSpPr>
            <a:grpSpLocks/>
          </p:cNvGrpSpPr>
          <p:nvPr/>
        </p:nvGrpSpPr>
        <p:grpSpPr bwMode="auto">
          <a:xfrm>
            <a:off x="1077913" y="4592638"/>
            <a:ext cx="9540875" cy="1384300"/>
            <a:chOff x="-250" y="2495"/>
            <a:chExt cx="6010" cy="872"/>
          </a:xfrm>
        </p:grpSpPr>
        <p:grpSp>
          <p:nvGrpSpPr>
            <p:cNvPr id="21513" name="Group 23"/>
            <p:cNvGrpSpPr>
              <a:grpSpLocks/>
            </p:cNvGrpSpPr>
            <p:nvPr/>
          </p:nvGrpSpPr>
          <p:grpSpPr bwMode="auto">
            <a:xfrm>
              <a:off x="0" y="3255"/>
              <a:ext cx="5760" cy="68"/>
              <a:chOff x="0" y="2086"/>
              <a:chExt cx="5760" cy="1056"/>
            </a:xfrm>
          </p:grpSpPr>
          <p:sp>
            <p:nvSpPr>
              <p:cNvPr id="21553" name="Rectangle 3"/>
              <p:cNvSpPr>
                <a:spLocks noChangeArrowheads="1"/>
              </p:cNvSpPr>
              <p:nvPr/>
            </p:nvSpPr>
            <p:spPr bwMode="gray"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  <p:sp>
            <p:nvSpPr>
              <p:cNvPr id="21554" name="Rectangle 25"/>
              <p:cNvSpPr>
                <a:spLocks noChangeArrowheads="1"/>
              </p:cNvSpPr>
              <p:nvPr/>
            </p:nvSpPr>
            <p:spPr bwMode="gray"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0000" tIns="90000" rIns="72000" bIns="90000" anchor="ctr"/>
              <a:lstStyle/>
              <a:p>
                <a:pPr algn="ctr" eaLnBrk="0" hangingPunct="0"/>
                <a:endParaRPr lang="zh-CN" altLang="zh-CN" noProof="1">
                  <a:ea typeface="黑体" pitchFamily="2" charset="-122"/>
                  <a:cs typeface="Arial" charset="0"/>
                </a:endParaRPr>
              </a:p>
            </p:txBody>
          </p:sp>
        </p:grpSp>
        <p:grpSp>
          <p:nvGrpSpPr>
            <p:cNvPr id="21514" name="Group 363"/>
            <p:cNvGrpSpPr>
              <a:grpSpLocks/>
            </p:cNvGrpSpPr>
            <p:nvPr/>
          </p:nvGrpSpPr>
          <p:grpSpPr bwMode="auto">
            <a:xfrm>
              <a:off x="-250" y="2495"/>
              <a:ext cx="2632" cy="872"/>
              <a:chOff x="203" y="935"/>
              <a:chExt cx="2291" cy="759"/>
            </a:xfrm>
          </p:grpSpPr>
          <p:pic>
            <p:nvPicPr>
              <p:cNvPr id="21516" name="Picture 36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Freeform 365"/>
              <p:cNvSpPr>
                <a:spLocks/>
              </p:cNvSpPr>
              <p:nvPr/>
            </p:nvSpPr>
            <p:spPr bwMode="auto">
              <a:xfrm>
                <a:off x="753" y="935"/>
                <a:ext cx="1127" cy="669"/>
              </a:xfrm>
              <a:custGeom>
                <a:avLst/>
                <a:gdLst>
                  <a:gd name="T0" fmla="*/ 291 w 2561"/>
                  <a:gd name="T1" fmla="*/ 7 h 1520"/>
                  <a:gd name="T2" fmla="*/ 322 w 2561"/>
                  <a:gd name="T3" fmla="*/ 13 h 1520"/>
                  <a:gd name="T4" fmla="*/ 496 w 2561"/>
                  <a:gd name="T5" fmla="*/ 294 h 1520"/>
                  <a:gd name="T6" fmla="*/ 59 w 2561"/>
                  <a:gd name="T7" fmla="*/ 294 h 1520"/>
                  <a:gd name="T8" fmla="*/ 7 w 2561"/>
                  <a:gd name="T9" fmla="*/ 210 h 1520"/>
                  <a:gd name="T10" fmla="*/ 13 w 2561"/>
                  <a:gd name="T11" fmla="*/ 180 h 1520"/>
                  <a:gd name="T12" fmla="*/ 291 w 2561"/>
                  <a:gd name="T13" fmla="*/ 7 h 1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1"/>
                  <a:gd name="T22" fmla="*/ 0 h 1520"/>
                  <a:gd name="T23" fmla="*/ 2561 w 2561"/>
                  <a:gd name="T24" fmla="*/ 1520 h 15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8" name="Freeform 366"/>
              <p:cNvSpPr>
                <a:spLocks/>
              </p:cNvSpPr>
              <p:nvPr/>
            </p:nvSpPr>
            <p:spPr bwMode="auto">
              <a:xfrm>
                <a:off x="739" y="947"/>
                <a:ext cx="1126" cy="661"/>
              </a:xfrm>
              <a:custGeom>
                <a:avLst/>
                <a:gdLst>
                  <a:gd name="T0" fmla="*/ 291 w 2559"/>
                  <a:gd name="T1" fmla="*/ 7 h 1504"/>
                  <a:gd name="T2" fmla="*/ 322 w 2559"/>
                  <a:gd name="T3" fmla="*/ 14 h 1504"/>
                  <a:gd name="T4" fmla="*/ 495 w 2559"/>
                  <a:gd name="T5" fmla="*/ 289 h 1504"/>
                  <a:gd name="T6" fmla="*/ 54 w 2559"/>
                  <a:gd name="T7" fmla="*/ 288 h 1504"/>
                  <a:gd name="T8" fmla="*/ 7 w 2559"/>
                  <a:gd name="T9" fmla="*/ 211 h 1504"/>
                  <a:gd name="T10" fmla="*/ 14 w 2559"/>
                  <a:gd name="T11" fmla="*/ 180 h 1504"/>
                  <a:gd name="T12" fmla="*/ 291 w 2559"/>
                  <a:gd name="T13" fmla="*/ 7 h 1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9"/>
                  <a:gd name="T22" fmla="*/ 0 h 1504"/>
                  <a:gd name="T23" fmla="*/ 2559 w 2559"/>
                  <a:gd name="T24" fmla="*/ 1504 h 1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9" name="Freeform 367"/>
              <p:cNvSpPr>
                <a:spLocks/>
              </p:cNvSpPr>
              <p:nvPr/>
            </p:nvSpPr>
            <p:spPr bwMode="auto">
              <a:xfrm>
                <a:off x="747" y="942"/>
                <a:ext cx="1128" cy="694"/>
              </a:xfrm>
              <a:custGeom>
                <a:avLst/>
                <a:gdLst>
                  <a:gd name="T0" fmla="*/ 291 w 2564"/>
                  <a:gd name="T1" fmla="*/ 7 h 1577"/>
                  <a:gd name="T2" fmla="*/ 322 w 2564"/>
                  <a:gd name="T3" fmla="*/ 13 h 1577"/>
                  <a:gd name="T4" fmla="*/ 496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1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0" name="Freeform 368"/>
              <p:cNvSpPr>
                <a:spLocks/>
              </p:cNvSpPr>
              <p:nvPr/>
            </p:nvSpPr>
            <p:spPr bwMode="auto">
              <a:xfrm>
                <a:off x="746" y="941"/>
                <a:ext cx="1129" cy="694"/>
              </a:xfrm>
              <a:custGeom>
                <a:avLst/>
                <a:gdLst>
                  <a:gd name="T0" fmla="*/ 292 w 2564"/>
                  <a:gd name="T1" fmla="*/ 7 h 1577"/>
                  <a:gd name="T2" fmla="*/ 322 w 2564"/>
                  <a:gd name="T3" fmla="*/ 13 h 1577"/>
                  <a:gd name="T4" fmla="*/ 497 w 2564"/>
                  <a:gd name="T5" fmla="*/ 292 h 1577"/>
                  <a:gd name="T6" fmla="*/ 56 w 2564"/>
                  <a:gd name="T7" fmla="*/ 292 h 1577"/>
                  <a:gd name="T8" fmla="*/ 57 w 2564"/>
                  <a:gd name="T9" fmla="*/ 292 h 1577"/>
                  <a:gd name="T10" fmla="*/ 7 w 2564"/>
                  <a:gd name="T11" fmla="*/ 210 h 1577"/>
                  <a:gd name="T12" fmla="*/ 13 w 2564"/>
                  <a:gd name="T13" fmla="*/ 180 h 1577"/>
                  <a:gd name="T14" fmla="*/ 292 w 2564"/>
                  <a:gd name="T15" fmla="*/ 7 h 15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64"/>
                  <a:gd name="T25" fmla="*/ 0 h 1577"/>
                  <a:gd name="T26" fmla="*/ 2564 w 2564"/>
                  <a:gd name="T27" fmla="*/ 1577 h 15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7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1" name="Text Box 75"/>
              <p:cNvSpPr txBox="1">
                <a:spLocks noChangeArrowheads="1"/>
              </p:cNvSpPr>
              <p:nvPr/>
            </p:nvSpPr>
            <p:spPr bwMode="auto">
              <a:xfrm rot="8899871" flipV="1">
                <a:off x="742" y="1112"/>
                <a:ext cx="81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baseline="-25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 Unicode MS"/>
                  </a:rPr>
                  <a:t>重视网络文化</a:t>
                </a:r>
                <a:endParaRPr lang="en-US" altLang="zh-CN" sz="2400" b="1" baseline="-25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/>
                </a:endParaRPr>
              </a:p>
            </p:txBody>
          </p:sp>
          <p:grpSp>
            <p:nvGrpSpPr>
              <p:cNvPr id="21522" name="Group 380"/>
              <p:cNvGrpSpPr>
                <a:grpSpLocks/>
              </p:cNvGrpSpPr>
              <p:nvPr/>
            </p:nvGrpSpPr>
            <p:grpSpPr bwMode="auto"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21541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48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9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50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51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52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542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43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4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5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6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7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523" name="Group 380"/>
              <p:cNvGrpSpPr>
                <a:grpSpLocks/>
              </p:cNvGrpSpPr>
              <p:nvPr/>
            </p:nvGrpSpPr>
            <p:grpSpPr bwMode="auto"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21529" name="Group 381"/>
                <p:cNvGrpSpPr>
                  <a:grpSpLocks/>
                </p:cNvGrpSpPr>
                <p:nvPr/>
              </p:nvGrpSpPr>
              <p:grpSpPr bwMode="auto"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36" name="Oval 38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7" name="Oval 38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8" name="Oval 384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9" name="Oval 38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40" name="Oval 386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grpSp>
              <p:nvGrpSpPr>
                <p:cNvPr id="21530" name="Group 387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1531" name="Oval 38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2" name="Oval 38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3" name="Oval 390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4" name="Oval 39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1535" name="Oval 392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21524" name="Group 396"/>
              <p:cNvGrpSpPr>
                <a:grpSpLocks/>
              </p:cNvGrpSpPr>
              <p:nvPr/>
            </p:nvGrpSpPr>
            <p:grpSpPr bwMode="auto">
              <a:xfrm>
                <a:off x="203" y="1324"/>
                <a:ext cx="2291" cy="370"/>
                <a:chOff x="363" y="2069"/>
                <a:chExt cx="5205" cy="840"/>
              </a:xfrm>
            </p:grpSpPr>
            <p:pic>
              <p:nvPicPr>
                <p:cNvPr id="21525" name="Picture 397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6" name="Picture 398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7" name="Picture 399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9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8" name="Picture 400" descr="yy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00000" contrast="100000"/>
                  <a:grayscl/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998" y="2071"/>
                  <a:ext cx="2699" cy="8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1515" name="Rectangle 134"/>
            <p:cNvSpPr>
              <a:spLocks noChangeArrowheads="1"/>
            </p:cNvSpPr>
            <p:nvPr/>
          </p:nvSpPr>
          <p:spPr bwMode="auto">
            <a:xfrm>
              <a:off x="1769" y="2645"/>
              <a:ext cx="39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要创新网络文化建设的方式方法，充分发挥和引导好师生的主动性、创造性，不断增强校园网络文化的凝聚力、感染力，使校园网络成为师生的精神家园。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1647</Words>
  <Application>Microsoft Office PowerPoint</Application>
  <PresentationFormat>自定义</PresentationFormat>
  <Paragraphs>139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等线 Light</vt:lpstr>
      <vt:lpstr>等线</vt:lpstr>
      <vt:lpstr>Calibri</vt:lpstr>
      <vt:lpstr>幼圆</vt:lpstr>
      <vt:lpstr>黑体</vt:lpstr>
      <vt:lpstr>微软雅黑</vt:lpstr>
      <vt:lpstr>Wingdings</vt:lpstr>
      <vt:lpstr>Arial Unicode MS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 Du</dc:creator>
  <cp:lastModifiedBy>微软用户</cp:lastModifiedBy>
  <cp:revision>91</cp:revision>
  <dcterms:created xsi:type="dcterms:W3CDTF">2016-09-21T13:27:19Z</dcterms:created>
  <dcterms:modified xsi:type="dcterms:W3CDTF">2016-09-22T01:03:26Z</dcterms:modified>
</cp:coreProperties>
</file>